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40"/>
  </p:handoutMasterIdLst>
  <p:sldIdLst>
    <p:sldId id="287" r:id="rId3"/>
    <p:sldId id="295" r:id="rId5"/>
    <p:sldId id="296" r:id="rId6"/>
    <p:sldId id="349" r:id="rId7"/>
    <p:sldId id="297" r:id="rId8"/>
    <p:sldId id="318" r:id="rId9"/>
    <p:sldId id="298" r:id="rId10"/>
    <p:sldId id="299" r:id="rId11"/>
    <p:sldId id="300" r:id="rId12"/>
    <p:sldId id="301" r:id="rId13"/>
    <p:sldId id="302" r:id="rId14"/>
    <p:sldId id="306" r:id="rId15"/>
    <p:sldId id="304" r:id="rId16"/>
    <p:sldId id="305" r:id="rId17"/>
    <p:sldId id="307" r:id="rId18"/>
    <p:sldId id="308" r:id="rId19"/>
    <p:sldId id="309" r:id="rId20"/>
    <p:sldId id="310" r:id="rId21"/>
    <p:sldId id="311" r:id="rId22"/>
    <p:sldId id="312" r:id="rId23"/>
    <p:sldId id="313" r:id="rId24"/>
    <p:sldId id="315" r:id="rId25"/>
    <p:sldId id="314" r:id="rId26"/>
    <p:sldId id="319" r:id="rId27"/>
    <p:sldId id="320" r:id="rId28"/>
    <p:sldId id="321" r:id="rId29"/>
    <p:sldId id="330" r:id="rId30"/>
    <p:sldId id="322" r:id="rId31"/>
    <p:sldId id="323" r:id="rId32"/>
    <p:sldId id="324" r:id="rId33"/>
    <p:sldId id="325" r:id="rId34"/>
    <p:sldId id="326" r:id="rId35"/>
    <p:sldId id="327" r:id="rId36"/>
    <p:sldId id="329" r:id="rId37"/>
    <p:sldId id="331" r:id="rId38"/>
    <p:sldId id="294" r:id="rId39"/>
  </p:sldIdLst>
  <p:sldSz cx="18288000" cy="10287000"/>
  <p:notesSz cx="6858000" cy="9144000"/>
  <p:embeddedFontLst>
    <p:embeddedFont>
      <p:font typeface="Calibri" panose="020F0502020204030204" pitchFamily="34" charset="0"/>
      <p:regular r:id="rId44"/>
    </p:embeddedFont>
    <p:embeddedFont>
      <p:font typeface="Calibri Light" panose="020F0302020204030204" pitchFamily="34" charset="0"/>
      <p:regular r:id="rId45"/>
      <p:italic r:id="rId46"/>
    </p:embeddedFont>
  </p:embeddedFontLst>
  <p:defaultTex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4"/>
    <p:restoredTop sz="94624"/>
  </p:normalViewPr>
  <p:slideViewPr>
    <p:cSldViewPr snapToGrid="0" showGuides="1">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 name="Slide Number Placeholder 6"/>
          <p:cNvSpPr>
            <a:spLocks noGrp="1"/>
          </p:cNvSpPr>
          <p:nvPr>
            <p:ph type="sldNum" sz="quarter" idx="3"/>
          </p:nvPr>
        </p:nvSpPr>
        <p:spPr>
          <a:xfrm>
            <a:off x="3884613" y="8685213"/>
            <a:ext cx="2971800" cy="458788"/>
          </a:xfrm>
          <a:prstGeom prst="rect">
            <a:avLst/>
          </a:prstGeom>
        </p:spPr>
        <p:txBody>
          <a:bodyPr vert="horz" lIns="91440" tIns="45720" rIns="91440" bIns="45720" rtlCol="0" anchor="b"/>
          <a:p>
            <a:pPr lvl="0" algn="r" eaLnBrk="1" hangingPunct="1">
              <a:buNone/>
            </a:pPr>
            <a:fld id="{9A0DB2DC-4C9A-4742-B13C-FB6460FD3503}" type="slidenum">
              <a:rPr lang="en-IN" altLang="x-none" sz="1200" dirty="0"/>
            </a:fld>
            <a:endParaRPr lang="en-IN" altLang="x-none" sz="1200" dirty="0"/>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solidFill>
                <a:effectLst/>
                <a:uLnTx/>
                <a:uFillTx/>
                <a:latin typeface="+mn-lt"/>
                <a:ea typeface="+mn-ea"/>
                <a:cs typeface="+mn-cs"/>
              </a:rPr>
              <a:t>xvs</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1905C8C7-B9EA-4794-9BF9-9D097E4E2DF6}" type="datetime1">
              <a:rPr kumimoji="0" lang="en-US"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14" name="Footer Placeholder 1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solidFill>
                <a:effectLst/>
                <a:uLnTx/>
                <a:uFillTx/>
                <a:latin typeface="+mn-lt"/>
                <a:ea typeface="+mn-ea"/>
                <a:cs typeface="+mn-cs"/>
              </a:rPr>
              <a:t>SAD</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Google Shape;3;n"/>
          <p:cNvSpPr>
            <a:spLocks noGrp="1" noRot="1" noChangeAspect="1"/>
          </p:cNvSpPr>
          <p:nvPr>
            <p:ph type="sldImg" idx="2"/>
          </p:nvPr>
        </p:nvSpPr>
        <p:spPr>
          <a:xfrm>
            <a:off x="1143000" y="685800"/>
            <a:ext cx="4572000" cy="3429000"/>
          </a:xfrm>
          <a:custGeom>
            <a:avLst/>
            <a:gdLst/>
            <a:ahLst/>
            <a:cxnLst>
              <a:cxn ang="0">
                <a:pos x="0" y="0"/>
              </a:cxn>
              <a:cxn ang="0">
                <a:pos x="174193200" y="0"/>
              </a:cxn>
              <a:cxn ang="0">
                <a:pos x="174193200" y="97983675"/>
              </a:cxn>
              <a:cxn ang="0">
                <a:pos x="0" y="97983675"/>
              </a:cxn>
              <a:cxn ang="0">
                <a:pos x="0" y="0"/>
              </a:cxn>
            </a:cxnLst>
            <a:pathLst>
              <a:path w="120000" h="120000">
                <a:moveTo>
                  <a:pt x="0" y="0"/>
                </a:moveTo>
                <a:lnTo>
                  <a:pt x="120000" y="0"/>
                </a:lnTo>
                <a:lnTo>
                  <a:pt x="120000" y="120000"/>
                </a:lnTo>
                <a:lnTo>
                  <a:pt x="0" y="120000"/>
                </a:lnTo>
                <a:lnTo>
                  <a:pt x="0" y="0"/>
                </a:lnTo>
                <a:close/>
              </a:path>
            </a:pathLst>
          </a:custGeom>
          <a:noFill/>
          <a:ln w="9525" cap="flat" cmpd="sng">
            <a:solidFill>
              <a:srgbClr val="000000">
                <a:alpha val="100000"/>
              </a:srgbClr>
            </a:solidFill>
            <a:prstDash val="solid"/>
            <a:round/>
            <a:headEnd type="none" w="sm" len="sm"/>
            <a:tailEnd type="none" w="sm" len="sm"/>
          </a:ln>
        </p:spPr>
      </p:sp>
      <p:sp>
        <p:nvSpPr>
          <p:cNvPr id="8195" name="Google Shape;4;n"/>
          <p:cNvSpPr txBox="1">
            <a:spLocks noGrp="1"/>
          </p:cNvSpPr>
          <p:nvPr>
            <p:ph type="body" idx="1"/>
          </p:nvPr>
        </p:nvSpPr>
        <p:spPr>
          <a:xfrm>
            <a:off x="685800" y="4343400"/>
            <a:ext cx="5486400" cy="4114800"/>
          </a:xfrm>
          <a:prstGeom prst="rect">
            <a:avLst/>
          </a:prstGeom>
          <a:noFill/>
          <a:ln w="9525">
            <a:noFill/>
          </a:ln>
        </p:spPr>
        <p:txBody>
          <a:bodyPr lIns="91425" tIns="91425" rIns="91425" bIns="91425"/>
          <a:p>
            <a:pPr lvl="0"/>
            <a:endParaRPr lang="en-US" altLang="en-US" dirty="0"/>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L="457200"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marL="914400" lvl="1"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a:ea typeface="Arial" panose="020B0604020202020204"/>
        <a:cs typeface="Arial" panose="020B0604020202020204"/>
        <a:sym typeface="Arial" panose="020B0604020202020204" pitchFamily="34" charset="0"/>
      </a:defRPr>
    </a:lvl2pPr>
    <a:lvl3pPr marL="1371600" lvl="2"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a:ea typeface="Arial" panose="020B0604020202020204"/>
        <a:cs typeface="Arial" panose="020B0604020202020204"/>
        <a:sym typeface="Arial" panose="020B0604020202020204" pitchFamily="34" charset="0"/>
      </a:defRPr>
    </a:lvl3pPr>
    <a:lvl4pPr marL="1828800" lvl="3"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a:ea typeface="Arial" panose="020B0604020202020204"/>
        <a:cs typeface="Arial" panose="020B0604020202020204"/>
        <a:sym typeface="Arial" panose="020B0604020202020204" pitchFamily="34" charset="0"/>
      </a:defRPr>
    </a:lvl4pPr>
    <a:lvl5pPr marL="2286000" lvl="4"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a:ea typeface="Arial" panose="020B0604020202020204"/>
        <a:cs typeface="Arial" panose="020B0604020202020204"/>
        <a:sym typeface="Arial" panose="020B0604020202020204" pitchFamily="34" charset="0"/>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Slide Image Placeholder 1"/>
          <p:cNvSpPr>
            <a:spLocks noGrp="1" noRot="1" noChangeAspect="1" noTextEdit="1"/>
          </p:cNvSpPr>
          <p:nvPr>
            <p:ph type="sldImg"/>
          </p:nvPr>
        </p:nvSpPr>
        <p:spPr>
          <a:xfrm>
            <a:off x="381000" y="685800"/>
            <a:ext cx="6096000" cy="3429000"/>
          </a:xfrm>
        </p:spPr>
      </p:sp>
      <p:sp>
        <p:nvSpPr>
          <p:cNvPr id="11267" name="Notes Placeholder 2"/>
          <p:cNvSpPr>
            <a:spLocks noGrp="1"/>
          </p:cNvSpPr>
          <p:nvPr>
            <p:ph type="body" idx="1"/>
          </p:nvPr>
        </p:nvSpPr>
        <p:spPr/>
        <p:txBody>
          <a:bodyPr vert="horz" wrap="square" lIns="91425" tIns="91425" rIns="91425" bIns="91425" anchor="t" anchorCtr="0"/>
          <a:p>
            <a:pPr lvl="0" eaLnBrk="1" hangingPunct="1">
              <a:buFont typeface="Arial" panose="020B0604020202020204" pitchFamily="34" charset="0"/>
              <a:buChar char="●"/>
            </a:pPr>
            <a:endParaRPr lang="en-IN" altLang="en-US" sz="11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Slide Image Placeholder 1"/>
          <p:cNvSpPr>
            <a:spLocks noGrp="1" noRot="1" noChangeAspect="1" noTextEdit="1"/>
          </p:cNvSpPr>
          <p:nvPr>
            <p:ph type="sldImg"/>
          </p:nvPr>
        </p:nvSpPr>
        <p:spPr>
          <a:xfrm>
            <a:off x="381000" y="685800"/>
            <a:ext cx="6096000" cy="3429000"/>
          </a:xfrm>
        </p:spPr>
      </p:sp>
      <p:sp>
        <p:nvSpPr>
          <p:cNvPr id="16387" name="Notes Placeholder 2"/>
          <p:cNvSpPr>
            <a:spLocks noGrp="1"/>
          </p:cNvSpPr>
          <p:nvPr>
            <p:ph type="body" idx="1"/>
          </p:nvPr>
        </p:nvSpPr>
        <p:spPr/>
        <p:txBody>
          <a:bodyPr vert="horz" wrap="square" lIns="91425" tIns="91425" rIns="91425" bIns="91425" anchor="t" anchorCtr="0"/>
          <a:p>
            <a:pPr lvl="0" eaLnBrk="1" hangingPunct="1">
              <a:buFont typeface="Arial" panose="020B0604020202020204" pitchFamily="34" charset="0"/>
              <a:buChar char="●"/>
            </a:pPr>
            <a:endParaRPr lang="en-IN" altLang="en-US" sz="11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4" name="Rectangle 2"/>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9501188"/>
            <a:ext cx="18283238" cy="96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p:cNvCxnSpPr/>
          <p:nvPr/>
        </p:nvCxnSpPr>
        <p:spPr>
          <a:xfrm>
            <a:off x="1811338" y="6515100"/>
            <a:ext cx="1481296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645920" y="1138428"/>
            <a:ext cx="15087600" cy="5349240"/>
          </a:xfrm>
        </p:spPr>
        <p:txBody>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12" name="Date Placeholder 3"/>
          <p:cNvSpPr>
            <a:spLocks noGrp="1"/>
          </p:cNvSpPr>
          <p:nvPr>
            <p:ph type="dt" sz="half" idx="2"/>
          </p:nvPr>
        </p:nvSpPr>
        <p:spPr>
          <a:xfrm>
            <a:off x="1646238" y="9690100"/>
            <a:ext cx="3708400" cy="547688"/>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F94B0E8B-CE14-433D-959D-D6F2EB9124B6}"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13" name="Footer Placeholder 4"/>
          <p:cNvSpPr>
            <a:spLocks noGrp="1"/>
          </p:cNvSpPr>
          <p:nvPr>
            <p:ph type="ftr" sz="quarter" idx="3"/>
          </p:nvPr>
        </p:nvSpPr>
        <p:spPr>
          <a:xfrm>
            <a:off x="5529263" y="9690100"/>
            <a:ext cx="7234238" cy="547688"/>
          </a:xfrm>
          <a:prstGeom prst="rect">
            <a:avLst/>
          </a:prstGeom>
        </p:spPr>
        <p:txBody>
          <a:bodyPr vert="horz" lIns="91440" tIns="45720" rIns="91440" bIns="45720" rtlCol="0" anchor="ct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14" name="Slide Number Placeholder 5"/>
          <p:cNvSpPr>
            <a:spLocks noGrp="1"/>
          </p:cNvSpPr>
          <p:nvPr>
            <p:ph type="sldNum" sz="quarter" idx="4"/>
          </p:nvPr>
        </p:nvSpPr>
        <p:spPr>
          <a:xfrm>
            <a:off x="14851063" y="9690100"/>
            <a:ext cx="1966913" cy="547688"/>
          </a:xfrm>
          <a:prstGeom prst="rect">
            <a:avLst/>
          </a:prstGeom>
        </p:spPr>
        <p:txBody>
          <a:bodyPr vert="horz" lIns="91440" tIns="45720" rIns="91440" bIns="45720" rtlCol="0" anchor="ctr"/>
          <a:p>
            <a:pPr algn="r" eaLnBrk="1" hangingPunct="1">
              <a:buNone/>
            </a:pPr>
            <a:fld id="{9A0DB2DC-4C9A-4742-B13C-FB6460FD350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FDE19E30-AB2F-4BA9-AE9F-BA2676B8620F}"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Calibri" panose="020F0502020204030204" pitchFamily="34" charset="0"/>
              </a:rPr>
            </a:fld>
            <a:endParaRPr lang="en-US"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bg>
      <p:bgPr>
        <a:solidFill>
          <a:schemeClr val="bg1"/>
        </a:solidFill>
        <a:effectLst/>
      </p:bgPr>
    </p:bg>
    <p:spTree>
      <p:nvGrpSpPr>
        <p:cNvPr id="1" name=""/>
        <p:cNvGrpSpPr/>
        <p:nvPr/>
      </p:nvGrpSpPr>
      <p:grpSpPr>
        <a:xfrm>
          <a:off x="0" y="0"/>
          <a:ext cx="0" cy="0"/>
          <a:chOff x="0" y="0"/>
          <a:chExt cx="0" cy="0"/>
        </a:xfrm>
      </p:grpSpPr>
      <p:sp>
        <p:nvSpPr>
          <p:cNvPr id="4" name="Rectangle 2"/>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9501188"/>
            <a:ext cx="18283238" cy="96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Date Placeholder 3"/>
          <p:cNvSpPr>
            <a:spLocks noGrp="1"/>
          </p:cNvSpPr>
          <p:nvPr>
            <p:ph type="dt" sz="half" idx="2"/>
          </p:nvPr>
        </p:nvSpPr>
        <p:spPr>
          <a:xfrm>
            <a:off x="1646238" y="9690100"/>
            <a:ext cx="3708400" cy="547688"/>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4B63A5A9-9F38-4575-9DC7-CAF4F4A24413}"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12" name="Footer Placeholder 4"/>
          <p:cNvSpPr>
            <a:spLocks noGrp="1"/>
          </p:cNvSpPr>
          <p:nvPr>
            <p:ph type="ftr" sz="quarter" idx="3"/>
          </p:nvPr>
        </p:nvSpPr>
        <p:spPr>
          <a:xfrm>
            <a:off x="5529263" y="9690100"/>
            <a:ext cx="7234238" cy="547688"/>
          </a:xfrm>
          <a:prstGeom prst="rect">
            <a:avLst/>
          </a:prstGeom>
        </p:spPr>
        <p:txBody>
          <a:bodyPr vert="horz" lIns="91440" tIns="45720" rIns="91440" bIns="45720" rtlCol="0" anchor="ct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13" name="Slide Number Placeholder 5"/>
          <p:cNvSpPr>
            <a:spLocks noGrp="1"/>
          </p:cNvSpPr>
          <p:nvPr>
            <p:ph type="sldNum" sz="quarter" idx="4"/>
          </p:nvPr>
        </p:nvSpPr>
        <p:spPr>
          <a:xfrm>
            <a:off x="14851063" y="9690100"/>
            <a:ext cx="1966913" cy="547688"/>
          </a:xfrm>
          <a:prstGeom prst="rect">
            <a:avLst/>
          </a:prstGeom>
        </p:spPr>
        <p:txBody>
          <a:bodyPr vert="horz" lIns="91440" tIns="45720" rIns="91440" bIns="45720" rtlCol="0" anchor="ctr"/>
          <a:p>
            <a:pPr algn="r" eaLnBrk="1" hangingPunct="1">
              <a:buNone/>
            </a:pPr>
            <a:fld id="{9A0DB2DC-4C9A-4742-B13C-FB6460FD3503}"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FDE19E30-AB2F-4BA9-AE9F-BA2676B8620F}"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Calibri" panose="020F0502020204030204" pitchFamily="34" charset="0"/>
              </a:rPr>
            </a:fld>
            <a:endParaRPr lang="en-US"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4" name="Rectangle 2"/>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9501188"/>
            <a:ext cx="18283238" cy="96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p:cNvCxnSpPr/>
          <p:nvPr/>
        </p:nvCxnSpPr>
        <p:spPr>
          <a:xfrm>
            <a:off x="1811338" y="6515100"/>
            <a:ext cx="1481296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645920" y="1138428"/>
            <a:ext cx="15087600" cy="5349240"/>
          </a:xfrm>
        </p:spPr>
        <p:txBody>
          <a:bodyPr anchorCtr="0"/>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12" name="Date Placeholder 3"/>
          <p:cNvSpPr>
            <a:spLocks noGrp="1"/>
          </p:cNvSpPr>
          <p:nvPr>
            <p:ph type="dt" sz="half" idx="2"/>
          </p:nvPr>
        </p:nvSpPr>
        <p:spPr>
          <a:xfrm>
            <a:off x="1646238" y="9690100"/>
            <a:ext cx="3708400" cy="547688"/>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9C6F4DC4-1E89-478A-A4BB-D59D5446824F}"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13" name="Footer Placeholder 4"/>
          <p:cNvSpPr>
            <a:spLocks noGrp="1"/>
          </p:cNvSpPr>
          <p:nvPr>
            <p:ph type="ftr" sz="quarter" idx="3"/>
          </p:nvPr>
        </p:nvSpPr>
        <p:spPr>
          <a:xfrm>
            <a:off x="5529263" y="9690100"/>
            <a:ext cx="7234238" cy="547688"/>
          </a:xfrm>
          <a:prstGeom prst="rect">
            <a:avLst/>
          </a:prstGeom>
        </p:spPr>
        <p:txBody>
          <a:bodyPr vert="horz" lIns="91440" tIns="45720" rIns="91440" bIns="45720" rtlCol="0" anchor="ct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14" name="Slide Number Placeholder 5"/>
          <p:cNvSpPr>
            <a:spLocks noGrp="1"/>
          </p:cNvSpPr>
          <p:nvPr>
            <p:ph type="sldNum" sz="quarter" idx="4"/>
          </p:nvPr>
        </p:nvSpPr>
        <p:spPr>
          <a:xfrm>
            <a:off x="14851063" y="9690100"/>
            <a:ext cx="1966913" cy="547688"/>
          </a:xfrm>
          <a:prstGeom prst="rect">
            <a:avLst/>
          </a:prstGeom>
        </p:spPr>
        <p:txBody>
          <a:bodyPr vert="horz" lIns="91440" tIns="45720" rIns="91440" bIns="45720" rtlCol="0" anchor="ctr"/>
          <a:p>
            <a:pPr algn="r" eaLnBrk="1" hangingPunct="1">
              <a:buNone/>
            </a:pPr>
            <a:fld id="{9A0DB2DC-4C9A-4742-B13C-FB6460FD3503}"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FDE19E30-AB2F-4BA9-AE9F-BA2676B8620F}"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Calibri" panose="020F0502020204030204" pitchFamily="34" charset="0"/>
              </a:rPr>
            </a:fld>
            <a:endParaRPr lang="en-US"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FDE19E30-AB2F-4BA9-AE9F-BA2676B8620F}"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7" name="Footer Placeholder 6"/>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8" name="Slide Number Placeholder 7"/>
          <p:cNvSpPr>
            <a:spLocks noGrp="1"/>
          </p:cNvSpPr>
          <p:nvPr>
            <p:ph type="sldNum" sz="quarter" idx="12"/>
          </p:nvPr>
        </p:nvSpPr>
        <p:spPr/>
        <p:txBody>
          <a:bodyPr/>
          <a:p>
            <a:pPr lvl="0" eaLnBrk="1" hangingPunct="1">
              <a:buNone/>
            </a:pPr>
            <a:fld id="{9A0DB2DC-4C9A-4742-B13C-FB6460FD3503}" type="slidenum">
              <a:rPr lang="en-US" dirty="0">
                <a:latin typeface="Calibri" panose="020F0502020204030204" pitchFamily="34" charset="0"/>
              </a:rPr>
            </a:fld>
            <a:endParaRPr lang="en-US"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FDE19E30-AB2F-4BA9-AE9F-BA2676B8620F}"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lvl="0" eaLnBrk="1" hangingPunct="1">
              <a:buNone/>
            </a:pPr>
            <a:fld id="{9A0DB2DC-4C9A-4742-B13C-FB6460FD3503}" type="slidenum">
              <a:rPr lang="en-US" dirty="0">
                <a:latin typeface="Calibri" panose="020F0502020204030204" pitchFamily="34" charset="0"/>
              </a:rPr>
            </a:fld>
            <a:endParaRPr lang="en-US"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Blank">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9501188"/>
            <a:ext cx="18283238" cy="96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Date Placeholder 1"/>
          <p:cNvSpPr>
            <a:spLocks noGrp="1"/>
          </p:cNvSpPr>
          <p:nvPr>
            <p:ph type="dt" sz="half" idx="2"/>
          </p:nvPr>
        </p:nvSpPr>
        <p:spPr>
          <a:xfrm>
            <a:off x="1646238" y="9690100"/>
            <a:ext cx="3708400" cy="547688"/>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DC649545-2A13-497C-85C6-ED20DD1C7E96}"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12" name="Footer Placeholder 2"/>
          <p:cNvSpPr>
            <a:spLocks noGrp="1"/>
          </p:cNvSpPr>
          <p:nvPr>
            <p:ph type="ftr" sz="quarter" idx="3"/>
          </p:nvPr>
        </p:nvSpPr>
        <p:spPr>
          <a:xfrm>
            <a:off x="5529263" y="9690100"/>
            <a:ext cx="7234238" cy="547688"/>
          </a:xfrm>
          <a:prstGeom prst="rect">
            <a:avLst/>
          </a:prstGeom>
        </p:spPr>
        <p:txBody>
          <a:bodyPr vert="horz" lIns="91440" tIns="45720" rIns="91440" bIns="45720" rtlCol="0" anchor="ct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13" name="Slide Number Placeholder 3"/>
          <p:cNvSpPr>
            <a:spLocks noGrp="1"/>
          </p:cNvSpPr>
          <p:nvPr>
            <p:ph type="sldNum" sz="quarter" idx="4"/>
          </p:nvPr>
        </p:nvSpPr>
        <p:spPr>
          <a:xfrm>
            <a:off x="14851063" y="9690100"/>
            <a:ext cx="1966913" cy="547688"/>
          </a:xfrm>
          <a:prstGeom prst="rect">
            <a:avLst/>
          </a:prstGeom>
        </p:spPr>
        <p:txBody>
          <a:bodyPr vert="horz" lIns="91440" tIns="45720" rIns="91440" bIns="45720" rtlCol="0" anchor="ctr"/>
          <a:p>
            <a:pPr algn="r" eaLnBrk="1" hangingPunct="1">
              <a:buNone/>
            </a:pPr>
            <a:fld id="{9A0DB2DC-4C9A-4742-B13C-FB6460FD350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bg>
      <p:bgPr>
        <a:solidFill>
          <a:schemeClr val="bg1"/>
        </a:solidFill>
        <a:effectLst/>
      </p:bgPr>
    </p:bg>
    <p:spTree>
      <p:nvGrpSpPr>
        <p:cNvPr id="1" name=""/>
        <p:cNvGrpSpPr/>
        <p:nvPr/>
      </p:nvGrpSpPr>
      <p:grpSpPr>
        <a:xfrm>
          <a:off x="0" y="0"/>
          <a:ext cx="0" cy="0"/>
          <a:chOff x="0" y="0"/>
          <a:chExt cx="0" cy="0"/>
        </a:xfrm>
      </p:grpSpPr>
      <p:sp>
        <p:nvSpPr>
          <p:cNvPr id="5" name="Rectangle 2"/>
          <p:cNvSpPr/>
          <p:nvPr/>
        </p:nvSpPr>
        <p:spPr>
          <a:xfrm>
            <a:off x="0" y="0"/>
            <a:ext cx="607695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059488" y="0"/>
            <a:ext cx="96838"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11" name="Date Placeholder 4"/>
          <p:cNvSpPr>
            <a:spLocks noGrp="1"/>
          </p:cNvSpPr>
          <p:nvPr>
            <p:ph type="dt" sz="half" idx="12"/>
          </p:nvPr>
        </p:nvSpPr>
        <p:spPr>
          <a:xfrm>
            <a:off x="698500" y="9690100"/>
            <a:ext cx="3927475" cy="547688"/>
          </a:xfrm>
          <a:prstGeom prst="rect">
            <a:avLst/>
          </a:prstGeom>
        </p:spPr>
        <p:txBody>
          <a:bodyPr vert="horz" lIns="91440" tIns="45720" rIns="91440" bIns="45720" rtlCol="0" anchor="ctr"/>
          <a:lstStyle>
            <a:lvl1pPr algn="l">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FF0B906E-66FA-452A-99F8-0DB10B6289DC}"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12" name="Footer Placeholder 5"/>
          <p:cNvSpPr>
            <a:spLocks noGrp="1"/>
          </p:cNvSpPr>
          <p:nvPr>
            <p:ph type="ftr" sz="quarter" idx="3"/>
          </p:nvPr>
        </p:nvSpPr>
        <p:spPr>
          <a:xfrm>
            <a:off x="7200900" y="9690100"/>
            <a:ext cx="6972300" cy="547688"/>
          </a:xfrm>
          <a:prstGeom prst="rect">
            <a:avLst/>
          </a:prstGeom>
        </p:spPr>
        <p:txBody>
          <a:bodyPr vert="horz" lIns="91440" tIns="45720" rIns="91440" bIns="45720" rtlCol="0" anchor="ct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chemeClr val="tx2"/>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chemeClr val="tx2"/>
              </a:solidFill>
              <a:effectLst/>
              <a:uLnTx/>
              <a:uFillTx/>
              <a:latin typeface="+mn-lt"/>
              <a:ea typeface="+mn-ea"/>
              <a:cs typeface="+mn-cs"/>
            </a:endParaRPr>
          </a:p>
        </p:txBody>
      </p:sp>
      <p:sp>
        <p:nvSpPr>
          <p:cNvPr id="13" name="Slide Number Placeholder 6"/>
          <p:cNvSpPr>
            <a:spLocks noGrp="1"/>
          </p:cNvSpPr>
          <p:nvPr>
            <p:ph type="sldNum" sz="quarter" idx="4"/>
          </p:nvPr>
        </p:nvSpPr>
        <p:spPr>
          <a:xfrm>
            <a:off x="14851063" y="9690100"/>
            <a:ext cx="1966913" cy="547688"/>
          </a:xfrm>
          <a:prstGeom prst="rect">
            <a:avLst/>
          </a:prstGeom>
        </p:spPr>
        <p:txBody>
          <a:bodyPr vert="horz" lIns="91440" tIns="45720" rIns="91440" bIns="45720" rtlCol="0" anchor="ctr"/>
          <a:p>
            <a:pPr algn="r" eaLnBrk="1" hangingPunct="1">
              <a:buNone/>
            </a:pPr>
            <a:fld id="{9A0DB2DC-4C9A-4742-B13C-FB6460FD3503}" type="slidenum">
              <a:rPr lang="en-US" dirty="0">
                <a:solidFill>
                  <a:schemeClr val="tx2"/>
                </a:solidFill>
              </a:rPr>
            </a:fld>
            <a:endParaRPr lang="en-US" dirty="0">
              <a:solidFill>
                <a:schemeClr val="tx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bg>
      <p:bgPr>
        <a:solidFill>
          <a:schemeClr val="bg1"/>
        </a:solidFill>
        <a:effectLst/>
      </p:bgPr>
    </p:bg>
    <p:spTree>
      <p:nvGrpSpPr>
        <p:cNvPr id="1" name=""/>
        <p:cNvGrpSpPr/>
        <p:nvPr/>
      </p:nvGrpSpPr>
      <p:grpSpPr>
        <a:xfrm>
          <a:off x="0" y="0"/>
          <a:ext cx="0" cy="0"/>
          <a:chOff x="0" y="0"/>
          <a:chExt cx="0" cy="0"/>
        </a:xfrm>
      </p:grpSpPr>
      <p:sp>
        <p:nvSpPr>
          <p:cNvPr id="5" name="Rectangle 2"/>
          <p:cNvSpPr/>
          <p:nvPr/>
        </p:nvSpPr>
        <p:spPr>
          <a:xfrm>
            <a:off x="0"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7372350"/>
            <a:ext cx="18283238" cy="96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tIns="0" bIns="0">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vert="horz" wrap="square" lIns="457200" tIns="457200" rIns="0" bIns="45720" numCol="1" rtlCol="0" anchor="t" anchorCtr="0" compatLnSpc="1">
            <a:normAutofit/>
          </a:bodyPr>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marL="0" marR="0" lvl="0" indent="0" algn="l" defTabSz="1371600" rtl="0" eaLnBrk="0" fontAlgn="base" latinLnBrk="0" hangingPunct="0">
              <a:lnSpc>
                <a:spcPct val="90000"/>
              </a:lnSpc>
              <a:spcBef>
                <a:spcPts val="1800"/>
              </a:spcBef>
              <a:spcAft>
                <a:spcPts val="300"/>
              </a:spcAft>
              <a:buClr>
                <a:schemeClr val="accent1"/>
              </a:buClr>
              <a:buSzPct val="100000"/>
              <a:buFont typeface="Calibri" panose="020F0502020204030204" pitchFamily="34" charset="0"/>
              <a:buNone/>
              <a:defRPr/>
            </a:pPr>
            <a:r>
              <a:rPr kumimoji="0" lang="en-US" sz="4800" b="0" i="0" u="none" strike="noStrike" kern="1200" cap="none" spc="0" normalizeH="0" baseline="0" noProof="0">
                <a:ln>
                  <a:noFill/>
                </a:ln>
                <a:solidFill>
                  <a:schemeClr val="bg1"/>
                </a:solidFill>
                <a:effectLst/>
                <a:uLnTx/>
                <a:uFillTx/>
                <a:latin typeface="+mn-lt"/>
                <a:ea typeface="+mn-ea"/>
                <a:cs typeface="+mn-cs"/>
              </a:rPr>
              <a:t>Click icon to add picture</a:t>
            </a:r>
            <a:endParaRPr kumimoji="0" lang="en-US" sz="4800" b="0" i="0" u="none" strike="noStrike" kern="1200" cap="none" spc="0" normalizeH="0" baseline="0" noProof="0" dirty="0">
              <a:ln>
                <a:noFill/>
              </a:ln>
              <a:solidFill>
                <a:schemeClr val="bg1"/>
              </a:solidFill>
              <a:effectLst/>
              <a:uLnTx/>
              <a:uFillTx/>
              <a:latin typeface="+mn-lt"/>
              <a:ea typeface="+mn-ea"/>
              <a:cs typeface="+mn-cs"/>
            </a:endParaRPr>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11" name="Date Placeholder 4"/>
          <p:cNvSpPr>
            <a:spLocks noGrp="1"/>
          </p:cNvSpPr>
          <p:nvPr>
            <p:ph type="dt" sz="half" idx="12"/>
          </p:nvPr>
        </p:nvSpPr>
        <p:spPr>
          <a:xfrm>
            <a:off x="1646238" y="9690100"/>
            <a:ext cx="3708400" cy="547688"/>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542FFB02-5C05-4350-85E4-84FDE52654C4}"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12" name="Footer Placeholder 5"/>
          <p:cNvSpPr>
            <a:spLocks noGrp="1"/>
          </p:cNvSpPr>
          <p:nvPr>
            <p:ph type="ftr" sz="quarter" idx="3"/>
          </p:nvPr>
        </p:nvSpPr>
        <p:spPr>
          <a:xfrm>
            <a:off x="5529263" y="9690100"/>
            <a:ext cx="7234238" cy="547688"/>
          </a:xfrm>
          <a:prstGeom prst="rect">
            <a:avLst/>
          </a:prstGeom>
        </p:spPr>
        <p:txBody>
          <a:bodyPr vert="horz" lIns="91440" tIns="45720" rIns="91440" bIns="45720" rtlCol="0" anchor="ctr"/>
          <a:lstStyle>
            <a:lvl1pPr>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13" name="Slide Number Placeholder 6"/>
          <p:cNvSpPr>
            <a:spLocks noGrp="1"/>
          </p:cNvSpPr>
          <p:nvPr>
            <p:ph type="sldNum" sz="quarter" idx="4"/>
          </p:nvPr>
        </p:nvSpPr>
        <p:spPr>
          <a:xfrm>
            <a:off x="14851063" y="9690100"/>
            <a:ext cx="1966913" cy="547688"/>
          </a:xfrm>
          <a:prstGeom prst="rect">
            <a:avLst/>
          </a:prstGeom>
        </p:spPr>
        <p:txBody>
          <a:bodyPr vert="horz" lIns="91440" tIns="45720" rIns="91440" bIns="45720" rtlCol="0" anchor="ctr"/>
          <a:p>
            <a:pPr algn="r" eaLnBrk="1" hangingPunct="1">
              <a:buNone/>
            </a:pPr>
            <a:fld id="{9A0DB2DC-4C9A-4742-B13C-FB6460FD350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 name="Rectangle 6"/>
          <p:cNvSpPr/>
          <p:nvPr/>
        </p:nvSpPr>
        <p:spPr>
          <a:xfrm>
            <a:off x="0"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9501188"/>
            <a:ext cx="18288000" cy="100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6238" y="430213"/>
            <a:ext cx="15087600" cy="2176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029" name="Text Placeholder 2"/>
          <p:cNvSpPr>
            <a:spLocks noGrp="1"/>
          </p:cNvSpPr>
          <p:nvPr>
            <p:ph type="body" idx="1"/>
          </p:nvPr>
        </p:nvSpPr>
        <p:spPr>
          <a:xfrm>
            <a:off x="1646238" y="2768600"/>
            <a:ext cx="15087600" cy="6035675"/>
          </a:xfrm>
          <a:prstGeom prst="rect">
            <a:avLst/>
          </a:prstGeom>
          <a:noFill/>
          <a:ln w="9525">
            <a:noFill/>
          </a:ln>
        </p:spPr>
        <p:txBody>
          <a:bodyPr lIns="0" rIns="0"/>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1646238" y="9690100"/>
            <a:ext cx="3708400" cy="547688"/>
          </a:xfrm>
          <a:prstGeom prst="rect">
            <a:avLst/>
          </a:prstGeom>
        </p:spPr>
        <p:txBody>
          <a:bodyPr vert="horz" lIns="91440" tIns="45720" rIns="91440" bIns="45720" rtlCol="0" anchor="ctr"/>
          <a:lstStyle>
            <a:lvl1pPr algn="l" eaLnBrk="1" fontAlgn="auto" hangingPunct="1">
              <a:spcBef>
                <a:spcPts val="0"/>
              </a:spcBef>
              <a:spcAft>
                <a:spcPts val="0"/>
              </a:spcAft>
              <a:defRPr sz="1350">
                <a:solidFill>
                  <a:srgbClr val="FFFFFF"/>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FDE19E30-AB2F-4BA9-AE9F-BA2676B8620F}"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5" name="Footer Placeholder 4"/>
          <p:cNvSpPr>
            <a:spLocks noGrp="1"/>
          </p:cNvSpPr>
          <p:nvPr>
            <p:ph type="ftr" sz="quarter" idx="3"/>
          </p:nvPr>
        </p:nvSpPr>
        <p:spPr>
          <a:xfrm>
            <a:off x="5529263" y="9690100"/>
            <a:ext cx="7234238" cy="547688"/>
          </a:xfrm>
          <a:prstGeom prst="rect">
            <a:avLst/>
          </a:prstGeom>
        </p:spPr>
        <p:txBody>
          <a:bodyPr vert="horz" lIns="91440" tIns="45720" rIns="91440" bIns="45720" rtlCol="0" anchor="ctr"/>
          <a:lstStyle>
            <a:lvl1pPr algn="ctr" eaLnBrk="1" fontAlgn="auto" hangingPunct="1">
              <a:spcBef>
                <a:spcPts val="0"/>
              </a:spcBef>
              <a:spcAft>
                <a:spcPts val="0"/>
              </a:spcAft>
              <a:defRPr sz="1350" cap="all" baseline="0">
                <a:solidFill>
                  <a:srgbClr val="FFFFFF"/>
                </a:solidFill>
                <a:latin typeface="+mn-l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6" name="Slide Number Placeholder 5"/>
          <p:cNvSpPr>
            <a:spLocks noGrp="1"/>
          </p:cNvSpPr>
          <p:nvPr>
            <p:ph type="sldNum" sz="quarter" idx="4"/>
          </p:nvPr>
        </p:nvSpPr>
        <p:spPr>
          <a:xfrm>
            <a:off x="14851063" y="9690100"/>
            <a:ext cx="1966913" cy="547688"/>
          </a:xfrm>
          <a:prstGeom prst="rect">
            <a:avLst/>
          </a:prstGeom>
        </p:spPr>
        <p:txBody>
          <a:bodyPr vert="horz" lIns="91440" tIns="45720" rIns="91440" bIns="45720" rtlCol="0" anchor="ctr"/>
          <a:lstStyle>
            <a:lvl1pPr algn="r">
              <a:defRPr sz="1500">
                <a:solidFill>
                  <a:srgbClr val="FFFFFF"/>
                </a:solidFill>
              </a:defRPr>
            </a:lvl1pPr>
          </a:lstStyle>
          <a:p>
            <a:pPr lvl="0" eaLnBrk="1" hangingPunct="1">
              <a:buNone/>
            </a:pPr>
            <a:fld id="{9A0DB2DC-4C9A-4742-B13C-FB6460FD3503}" type="slidenum">
              <a:rPr lang="en-US" dirty="0">
                <a:latin typeface="Calibri" panose="020F0502020204030204" pitchFamily="34" charset="0"/>
              </a:rPr>
            </a:fld>
            <a:endParaRPr lang="en-US" dirty="0">
              <a:latin typeface="Calibri" panose="020F0502020204030204" pitchFamily="34" charset="0"/>
            </a:endParaRPr>
          </a:p>
        </p:txBody>
      </p:sp>
      <p:cxnSp>
        <p:nvCxnSpPr>
          <p:cNvPr id="10" name="Straight Connector 9"/>
          <p:cNvCxnSpPr/>
          <p:nvPr/>
        </p:nvCxnSpPr>
        <p:spPr>
          <a:xfrm>
            <a:off x="1790700" y="2606675"/>
            <a:ext cx="1494948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1371600" rtl="0" eaLnBrk="0" fontAlgn="base" hangingPunct="0">
        <a:lnSpc>
          <a:spcPct val="85000"/>
        </a:lnSpc>
        <a:spcBef>
          <a:spcPct val="0"/>
        </a:spcBef>
        <a:spcAft>
          <a:spcPct val="0"/>
        </a:spcAft>
        <a:defRPr sz="7200" kern="1200" spc="-75">
          <a:solidFill>
            <a:srgbClr val="404040"/>
          </a:solidFill>
          <a:latin typeface="+mj-lt"/>
          <a:ea typeface="+mj-ea"/>
          <a:cs typeface="+mj-cs"/>
        </a:defRPr>
      </a:lvl1pPr>
      <a:lvl2pPr algn="l" defTabSz="1371600" rtl="0" eaLnBrk="0" fontAlgn="base" hangingPunct="0">
        <a:lnSpc>
          <a:spcPct val="85000"/>
        </a:lnSpc>
        <a:spcBef>
          <a:spcPct val="0"/>
        </a:spcBef>
        <a:spcAft>
          <a:spcPct val="0"/>
        </a:spcAft>
        <a:defRPr sz="7200">
          <a:solidFill>
            <a:srgbClr val="404040"/>
          </a:solidFill>
          <a:latin typeface="Calibri Light" panose="020F0302020204030204" pitchFamily="34" charset="0"/>
        </a:defRPr>
      </a:lvl2pPr>
      <a:lvl3pPr algn="l" defTabSz="1371600" rtl="0" eaLnBrk="0" fontAlgn="base" hangingPunct="0">
        <a:lnSpc>
          <a:spcPct val="85000"/>
        </a:lnSpc>
        <a:spcBef>
          <a:spcPct val="0"/>
        </a:spcBef>
        <a:spcAft>
          <a:spcPct val="0"/>
        </a:spcAft>
        <a:defRPr sz="7200">
          <a:solidFill>
            <a:srgbClr val="404040"/>
          </a:solidFill>
          <a:latin typeface="Calibri Light" panose="020F0302020204030204" pitchFamily="34" charset="0"/>
        </a:defRPr>
      </a:lvl3pPr>
      <a:lvl4pPr algn="l" defTabSz="1371600" rtl="0" eaLnBrk="0" fontAlgn="base" hangingPunct="0">
        <a:lnSpc>
          <a:spcPct val="85000"/>
        </a:lnSpc>
        <a:spcBef>
          <a:spcPct val="0"/>
        </a:spcBef>
        <a:spcAft>
          <a:spcPct val="0"/>
        </a:spcAft>
        <a:defRPr sz="7200">
          <a:solidFill>
            <a:srgbClr val="404040"/>
          </a:solidFill>
          <a:latin typeface="Calibri Light" panose="020F0302020204030204" pitchFamily="34" charset="0"/>
        </a:defRPr>
      </a:lvl4pPr>
      <a:lvl5pPr algn="l" defTabSz="1371600" rtl="0" eaLnBrk="0" fontAlgn="base" hangingPunct="0">
        <a:lnSpc>
          <a:spcPct val="85000"/>
        </a:lnSpc>
        <a:spcBef>
          <a:spcPct val="0"/>
        </a:spcBef>
        <a:spcAft>
          <a:spcPct val="0"/>
        </a:spcAft>
        <a:defRPr sz="7200">
          <a:solidFill>
            <a:srgbClr val="404040"/>
          </a:solidFill>
          <a:latin typeface="Calibri Light" panose="020F0302020204030204" pitchFamily="34" charset="0"/>
        </a:defRPr>
      </a:lvl5pPr>
      <a:lvl6pPr marL="457200" algn="l" defTabSz="1371600" rtl="0" fontAlgn="base">
        <a:lnSpc>
          <a:spcPct val="85000"/>
        </a:lnSpc>
        <a:spcBef>
          <a:spcPct val="0"/>
        </a:spcBef>
        <a:spcAft>
          <a:spcPct val="0"/>
        </a:spcAft>
        <a:defRPr sz="7200">
          <a:solidFill>
            <a:srgbClr val="404040"/>
          </a:solidFill>
          <a:latin typeface="Calibri Light" panose="020F0302020204030204" pitchFamily="34" charset="0"/>
        </a:defRPr>
      </a:lvl6pPr>
      <a:lvl7pPr marL="914400" algn="l" defTabSz="1371600" rtl="0" fontAlgn="base">
        <a:lnSpc>
          <a:spcPct val="85000"/>
        </a:lnSpc>
        <a:spcBef>
          <a:spcPct val="0"/>
        </a:spcBef>
        <a:spcAft>
          <a:spcPct val="0"/>
        </a:spcAft>
        <a:defRPr sz="7200">
          <a:solidFill>
            <a:srgbClr val="404040"/>
          </a:solidFill>
          <a:latin typeface="Calibri Light" panose="020F0302020204030204" pitchFamily="34" charset="0"/>
        </a:defRPr>
      </a:lvl7pPr>
      <a:lvl8pPr marL="1371600" algn="l" defTabSz="1371600" rtl="0" fontAlgn="base">
        <a:lnSpc>
          <a:spcPct val="85000"/>
        </a:lnSpc>
        <a:spcBef>
          <a:spcPct val="0"/>
        </a:spcBef>
        <a:spcAft>
          <a:spcPct val="0"/>
        </a:spcAft>
        <a:defRPr sz="7200">
          <a:solidFill>
            <a:srgbClr val="404040"/>
          </a:solidFill>
          <a:latin typeface="Calibri Light" panose="020F0302020204030204" pitchFamily="34" charset="0"/>
        </a:defRPr>
      </a:lvl8pPr>
      <a:lvl9pPr marL="1828800" algn="l" defTabSz="1371600" rtl="0" fontAlgn="base">
        <a:lnSpc>
          <a:spcPct val="85000"/>
        </a:lnSpc>
        <a:spcBef>
          <a:spcPct val="0"/>
        </a:spcBef>
        <a:spcAft>
          <a:spcPct val="0"/>
        </a:spcAft>
        <a:defRPr sz="7200">
          <a:solidFill>
            <a:srgbClr val="404040"/>
          </a:solidFill>
          <a:latin typeface="Calibri Light" panose="020F0302020204030204" pitchFamily="34" charset="0"/>
        </a:defRPr>
      </a:lvl9pPr>
    </p:titleStyle>
    <p:bodyStyle>
      <a:lvl1pPr marL="136525" indent="-136525" algn="l" defTabSz="1371600" rtl="0" eaLnBrk="0" fontAlgn="base" hangingPunct="0">
        <a:lnSpc>
          <a:spcPct val="90000"/>
        </a:lnSpc>
        <a:spcBef>
          <a:spcPts val="1800"/>
        </a:spcBef>
        <a:spcAft>
          <a:spcPts val="300"/>
        </a:spcAft>
        <a:buClr>
          <a:schemeClr val="accent1"/>
        </a:buClr>
        <a:buSzPct val="100000"/>
        <a:buFont typeface="Calibri" panose="020F0502020204030204" pitchFamily="34" charset="0"/>
        <a:buChar char=" "/>
        <a:defRPr sz="3000" kern="1200">
          <a:solidFill>
            <a:srgbClr val="404040"/>
          </a:solidFill>
          <a:latin typeface="+mn-lt"/>
          <a:ea typeface="+mn-ea"/>
          <a:cs typeface="+mn-cs"/>
        </a:defRPr>
      </a:lvl1pPr>
      <a:lvl2pPr marL="574675" indent="-273050" algn="l" defTabSz="1371600" rtl="0" eaLnBrk="0" fontAlgn="base" hangingPunct="0">
        <a:lnSpc>
          <a:spcPct val="90000"/>
        </a:lnSpc>
        <a:spcBef>
          <a:spcPts val="300"/>
        </a:spcBef>
        <a:spcAft>
          <a:spcPts val="600"/>
        </a:spcAft>
        <a:buClr>
          <a:schemeClr val="accent1"/>
        </a:buClr>
        <a:buFont typeface="Calibri" panose="020F0502020204030204" pitchFamily="34" charset="0"/>
        <a:buChar char="◦"/>
        <a:defRPr sz="2700" kern="1200">
          <a:solidFill>
            <a:srgbClr val="404040"/>
          </a:solidFill>
          <a:latin typeface="+mn-lt"/>
          <a:ea typeface="+mn-ea"/>
          <a:cs typeface="+mn-cs"/>
        </a:defRPr>
      </a:lvl2pPr>
      <a:lvl3pPr marL="849630" indent="-273050" algn="l" defTabSz="1371600" rtl="0" eaLnBrk="0" fontAlgn="base" hangingPunct="0">
        <a:lnSpc>
          <a:spcPct val="90000"/>
        </a:lnSpc>
        <a:spcBef>
          <a:spcPts val="300"/>
        </a:spcBef>
        <a:spcAft>
          <a:spcPts val="600"/>
        </a:spcAft>
        <a:buClr>
          <a:schemeClr val="accent1"/>
        </a:buClr>
        <a:buFont typeface="Calibri" panose="020F0502020204030204" pitchFamily="34" charset="0"/>
        <a:buChar char="◦"/>
        <a:defRPr sz="2100" kern="1200">
          <a:solidFill>
            <a:srgbClr val="404040"/>
          </a:solidFill>
          <a:latin typeface="+mn-lt"/>
          <a:ea typeface="+mn-ea"/>
          <a:cs typeface="+mn-cs"/>
        </a:defRPr>
      </a:lvl3pPr>
      <a:lvl4pPr marL="1123950" indent="-273050" algn="l" defTabSz="1371600" rtl="0" eaLnBrk="0" fontAlgn="base" hangingPunct="0">
        <a:lnSpc>
          <a:spcPct val="90000"/>
        </a:lnSpc>
        <a:spcBef>
          <a:spcPts val="300"/>
        </a:spcBef>
        <a:spcAft>
          <a:spcPts val="600"/>
        </a:spcAft>
        <a:buClr>
          <a:schemeClr val="accent1"/>
        </a:buClr>
        <a:buFont typeface="Calibri" panose="020F0502020204030204" pitchFamily="34" charset="0"/>
        <a:buChar char="◦"/>
        <a:defRPr sz="2100" kern="1200">
          <a:solidFill>
            <a:srgbClr val="404040"/>
          </a:solidFill>
          <a:latin typeface="+mn-lt"/>
          <a:ea typeface="+mn-ea"/>
          <a:cs typeface="+mn-cs"/>
        </a:defRPr>
      </a:lvl4pPr>
      <a:lvl5pPr marL="1398905" indent="-273050" algn="l" defTabSz="1371600" rtl="0" eaLnBrk="0" fontAlgn="base" hangingPunct="0">
        <a:lnSpc>
          <a:spcPct val="90000"/>
        </a:lnSpc>
        <a:spcBef>
          <a:spcPts val="300"/>
        </a:spcBef>
        <a:spcAft>
          <a:spcPts val="600"/>
        </a:spcAft>
        <a:buClr>
          <a:schemeClr val="accent1"/>
        </a:buClr>
        <a:buFont typeface="Calibri" panose="020F0502020204030204" pitchFamily="34" charset="0"/>
        <a:buChar char="◦"/>
        <a:defRPr sz="2100" kern="1200">
          <a:solidFill>
            <a:srgbClr val="404040"/>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Picture 3" descr="C:\Users\Sharad\Desktop\download veltech.png"/>
          <p:cNvPicPr>
            <a:picLocks noChangeAspect="1"/>
          </p:cNvPicPr>
          <p:nvPr/>
        </p:nvPicPr>
        <p:blipFill>
          <a:blip r:embed="rId1"/>
          <a:stretch>
            <a:fillRect/>
          </a:stretch>
        </p:blipFill>
        <p:spPr>
          <a:xfrm>
            <a:off x="6826250" y="0"/>
            <a:ext cx="4295775" cy="1438275"/>
          </a:xfrm>
          <a:prstGeom prst="rect">
            <a:avLst/>
          </a:prstGeom>
          <a:noFill/>
          <a:ln w="9525">
            <a:noFill/>
          </a:ln>
        </p:spPr>
      </p:pic>
      <p:sp>
        <p:nvSpPr>
          <p:cNvPr id="10243" name="Rectangle 21"/>
          <p:cNvSpPr/>
          <p:nvPr/>
        </p:nvSpPr>
        <p:spPr>
          <a:xfrm>
            <a:off x="603250" y="2009775"/>
            <a:ext cx="17414875" cy="2884488"/>
          </a:xfrm>
          <a:prstGeom prst="rect">
            <a:avLst/>
          </a:prstGeom>
          <a:noFill/>
          <a:ln w="9525">
            <a:noFill/>
          </a:ln>
        </p:spPr>
        <p:txBody>
          <a:bodyPr>
            <a:spAutoFit/>
          </a:bodyPr>
          <a:p>
            <a:pPr marL="11430" algn="ctr" eaLnBrk="1" hangingPunct="1">
              <a:lnSpc>
                <a:spcPct val="102000"/>
              </a:lnSpc>
              <a:spcBef>
                <a:spcPts val="75"/>
              </a:spcBef>
            </a:pPr>
            <a:r>
              <a:rPr lang="en-IN" altLang="en-US" sz="2000" b="1" dirty="0">
                <a:latin typeface="Times New Roman" panose="02020603050405020304" pitchFamily="18" charset="0"/>
                <a:cs typeface="Times New Roman" panose="02020603050405020304" pitchFamily="18" charset="0"/>
              </a:rPr>
              <a:t>DEPARTMENT OF COMPUTER SCIENCE &amp;  ENGINEERING </a:t>
            </a:r>
            <a:endParaRPr lang="en-IN" altLang="en-US" sz="2000" b="1" dirty="0">
              <a:latin typeface="Times New Roman" panose="02020603050405020304" pitchFamily="18" charset="0"/>
              <a:cs typeface="Times New Roman" panose="02020603050405020304" pitchFamily="18" charset="0"/>
            </a:endParaRPr>
          </a:p>
          <a:p>
            <a:pPr marL="11430" algn="ctr" eaLnBrk="1" hangingPunct="1">
              <a:lnSpc>
                <a:spcPct val="102000"/>
              </a:lnSpc>
              <a:spcBef>
                <a:spcPts val="75"/>
              </a:spcBef>
            </a:pPr>
            <a:r>
              <a:rPr lang="en-IN" altLang="en-US" sz="2000" b="1" dirty="0">
                <a:latin typeface="Times New Roman" panose="02020603050405020304" pitchFamily="18" charset="0"/>
                <a:cs typeface="Times New Roman" panose="02020603050405020304" pitchFamily="18" charset="0"/>
              </a:rPr>
              <a:t>SCHOOL OF COMPUTING  </a:t>
            </a:r>
            <a:endParaRPr lang="en-IN" altLang="en-US" sz="2000" b="1" dirty="0">
              <a:latin typeface="Times New Roman" panose="02020603050405020304" pitchFamily="18" charset="0"/>
              <a:cs typeface="Times New Roman" panose="02020603050405020304" pitchFamily="18" charset="0"/>
            </a:endParaRPr>
          </a:p>
          <a:p>
            <a:pPr marL="11430" algn="ctr" eaLnBrk="1" hangingPunct="1">
              <a:lnSpc>
                <a:spcPct val="102000"/>
              </a:lnSpc>
              <a:spcBef>
                <a:spcPts val="75"/>
              </a:spcBef>
            </a:pPr>
            <a:r>
              <a:rPr lang="en-IN" altLang="en-US" sz="2000" b="1" dirty="0">
                <a:latin typeface="Times New Roman" panose="02020603050405020304" pitchFamily="18" charset="0"/>
                <a:cs typeface="Times New Roman" panose="02020603050405020304" pitchFamily="18" charset="0"/>
              </a:rPr>
              <a:t>10214CS602 MINOR PROJECT -II</a:t>
            </a:r>
            <a:endParaRPr lang="en-IN" altLang="en-US" sz="2000" b="1" dirty="0">
              <a:latin typeface="Times New Roman" panose="02020603050405020304" pitchFamily="18" charset="0"/>
              <a:cs typeface="Times New Roman" panose="02020603050405020304" pitchFamily="18" charset="0"/>
            </a:endParaRPr>
          </a:p>
          <a:p>
            <a:pPr marL="11430" algn="ctr" eaLnBrk="1" hangingPunct="1">
              <a:lnSpc>
                <a:spcPct val="102000"/>
              </a:lnSpc>
              <a:spcBef>
                <a:spcPts val="75"/>
              </a:spcBef>
            </a:pPr>
            <a:r>
              <a:rPr lang="en-IN" altLang="en-US" sz="2000" b="1" dirty="0">
                <a:latin typeface="Times New Roman" panose="02020603050405020304" pitchFamily="18" charset="0"/>
                <a:cs typeface="Times New Roman" panose="02020603050405020304" pitchFamily="18" charset="0"/>
              </a:rPr>
              <a:t>WINTER SEMESTER(2023-2024)  </a:t>
            </a:r>
            <a:endParaRPr lang="en-IN" altLang="en-US" sz="2000" b="1" dirty="0">
              <a:latin typeface="Times New Roman" panose="02020603050405020304" pitchFamily="18" charset="0"/>
              <a:cs typeface="Times New Roman" panose="02020603050405020304" pitchFamily="18" charset="0"/>
            </a:endParaRPr>
          </a:p>
          <a:p>
            <a:pPr marL="11430" algn="ctr" eaLnBrk="1" hangingPunct="1">
              <a:lnSpc>
                <a:spcPct val="102000"/>
              </a:lnSpc>
              <a:spcBef>
                <a:spcPts val="75"/>
              </a:spcBef>
            </a:pPr>
            <a:r>
              <a:rPr lang="en-IN" altLang="en-US" sz="2400" b="1" dirty="0">
                <a:latin typeface="Times New Roman" panose="02020603050405020304" pitchFamily="18" charset="0"/>
                <a:cs typeface="Times New Roman" panose="02020603050405020304" pitchFamily="18" charset="0"/>
              </a:rPr>
              <a:t>SEMESTER END PROJECT VIVA VOCE EXAMINATIONS</a:t>
            </a:r>
            <a:r>
              <a:rPr lang="en-IN" altLang="en-US" sz="2000" b="1" dirty="0">
                <a:latin typeface="Times New Roman" panose="02020603050405020304" pitchFamily="18" charset="0"/>
                <a:cs typeface="Times New Roman" panose="02020603050405020304" pitchFamily="18" charset="0"/>
              </a:rPr>
              <a:t>                                                                                                                                      </a:t>
            </a:r>
            <a:endParaRPr lang="en-IN" altLang="en-US" sz="2000" b="1" dirty="0">
              <a:latin typeface="Times New Roman" panose="02020603050405020304" pitchFamily="18" charset="0"/>
              <a:cs typeface="Times New Roman" panose="02020603050405020304" pitchFamily="18" charset="0"/>
            </a:endParaRPr>
          </a:p>
          <a:p>
            <a:pPr marL="11430" eaLnBrk="1" hangingPunct="1"/>
            <a:endParaRPr lang="en-IN" altLang="en-US" sz="2000" b="1" dirty="0">
              <a:latin typeface="Times New Roman" panose="02020603050405020304" pitchFamily="18" charset="0"/>
              <a:cs typeface="Times New Roman" panose="02020603050405020304" pitchFamily="18" charset="0"/>
            </a:endParaRPr>
          </a:p>
          <a:p>
            <a:pPr marL="11430" eaLnBrk="1" hangingPunct="1"/>
            <a:r>
              <a:rPr lang="en-IN" altLang="en-US" sz="2000" b="1" dirty="0">
                <a:latin typeface="Times New Roman" panose="02020603050405020304" pitchFamily="18" charset="0"/>
                <a:cs typeface="Times New Roman" panose="02020603050405020304" pitchFamily="18" charset="0"/>
              </a:rPr>
              <a:t>                                                                                                                                                         </a:t>
            </a:r>
            <a:endParaRPr lang="en-IN" altLang="en-US" sz="2000" b="1" dirty="0">
              <a:latin typeface="Times New Roman" panose="02020603050405020304" pitchFamily="18" charset="0"/>
              <a:cs typeface="Times New Roman" panose="02020603050405020304" pitchFamily="18" charset="0"/>
            </a:endParaRPr>
          </a:p>
          <a:p>
            <a:pPr marL="11430" eaLnBrk="1" hangingPunct="1"/>
            <a:r>
              <a:rPr lang="en-IN" altLang="en-US" sz="2000" b="1" dirty="0">
                <a:latin typeface="Times New Roman" panose="02020603050405020304" pitchFamily="18" charset="0"/>
                <a:cs typeface="Times New Roman" panose="02020603050405020304" pitchFamily="18" charset="0"/>
              </a:rPr>
              <a:t>                                        </a:t>
            </a:r>
            <a:r>
              <a:rPr lang="en-IN" altLang="en-US" sz="2800" b="1" dirty="0">
                <a:latin typeface="Times New Roman" panose="02020603050405020304" pitchFamily="18" charset="0"/>
                <a:cs typeface="Times New Roman" panose="02020603050405020304" pitchFamily="18" charset="0"/>
              </a:rPr>
              <a:t>“</a:t>
            </a:r>
            <a:r>
              <a:rPr lang="en-IN" altLang="x-none" sz="3200" b="1" dirty="0">
                <a:latin typeface="Calibri" panose="020F0502020204030204" pitchFamily="34" charset="0"/>
              </a:rPr>
              <a:t>BRAIN TUMOR BOUNDARY DETECTION FOR PROGNOSTIC ASSESSMENT</a:t>
            </a:r>
            <a:r>
              <a:rPr lang="en-IN" altLang="en-US" sz="2800" b="1" dirty="0">
                <a:latin typeface="Times New Roman" panose="02020603050405020304" pitchFamily="18" charset="0"/>
                <a:cs typeface="Times New Roman" panose="02020603050405020304" pitchFamily="18" charset="0"/>
              </a:rPr>
              <a:t>”</a:t>
            </a:r>
            <a:endParaRPr lang="en-IN" altLang="en-US" sz="2000" dirty="0">
              <a:latin typeface="Times New Roman" panose="02020603050405020304" pitchFamily="18" charset="0"/>
              <a:ea typeface="Times New Roman" panose="02020603050405020304" pitchFamily="18" charset="0"/>
            </a:endParaRPr>
          </a:p>
        </p:txBody>
      </p:sp>
      <p:sp>
        <p:nvSpPr>
          <p:cNvPr id="29" name="Slide Number Placeholder 3"/>
          <p:cNvSpPr txBox="1"/>
          <p:nvPr/>
        </p:nvSpPr>
        <p:spPr>
          <a:xfrm>
            <a:off x="15740063" y="276225"/>
            <a:ext cx="2133600" cy="365125"/>
          </a:xfrm>
          <a:prstGeom prst="rect">
            <a:avLst/>
          </a:prstGeom>
          <a:noFill/>
          <a:ln>
            <a:noFill/>
          </a:ln>
        </p:spPr>
        <p:txBody>
          <a:bodyPr spcFirstLastPara="1" lIns="91425" tIns="45700" rIns="91425" bIns="45700" anchor="ctr"/>
          <a:lstStyle/>
          <a:p>
            <a:pPr marR="0" algn="r" defTabSz="914400" eaLnBrk="1" fontAlgn="auto" hangingPunct="1">
              <a:spcBef>
                <a:spcPts val="0"/>
              </a:spcBef>
              <a:spcAft>
                <a:spcPts val="0"/>
              </a:spcAft>
              <a:buClr>
                <a:srgbClr val="000000"/>
              </a:buClr>
              <a:buSzTx/>
              <a:buFont typeface="Arial" panose="020B0604020202020204"/>
              <a:buNone/>
              <a:defRPr/>
            </a:pPr>
            <a:endParaRPr kumimoji="0" lang="en-US" sz="2000" kern="0" cap="none" spc="0" normalizeH="0" baseline="0" noProof="0"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0245" name="Rectangle 30"/>
          <p:cNvSpPr/>
          <p:nvPr/>
        </p:nvSpPr>
        <p:spPr>
          <a:xfrm>
            <a:off x="311150" y="7704138"/>
            <a:ext cx="9144000" cy="1016000"/>
          </a:xfrm>
          <a:prstGeom prst="rect">
            <a:avLst/>
          </a:prstGeom>
          <a:noFill/>
          <a:ln w="9525">
            <a:noFill/>
          </a:ln>
        </p:spPr>
        <p:txBody>
          <a:bodyPr>
            <a:spAutoFit/>
          </a:bodyPr>
          <a:p>
            <a:pPr eaLnBrk="1" hangingPunct="1"/>
            <a:r>
              <a:rPr lang="en-IN" altLang="en-US" sz="2000" dirty="0">
                <a:latin typeface="Times New Roman" panose="02020603050405020304" pitchFamily="18" charset="0"/>
                <a:cs typeface="Times New Roman" panose="02020603050405020304" pitchFamily="18" charset="0"/>
              </a:rPr>
              <a:t>1.DARA SRI KUMUDA VALLI         20578    21UECM0054</a:t>
            </a:r>
            <a:endParaRPr lang="en-IN" altLang="en-US" sz="2000" dirty="0">
              <a:latin typeface="Times New Roman" panose="02020603050405020304" pitchFamily="18" charset="0"/>
              <a:cs typeface="Times New Roman" panose="02020603050405020304" pitchFamily="18" charset="0"/>
            </a:endParaRPr>
          </a:p>
          <a:p>
            <a:pPr eaLnBrk="1" hangingPunct="1"/>
            <a:r>
              <a:rPr lang="en-IN" altLang="en-US" sz="2000" dirty="0">
                <a:latin typeface="Times New Roman" panose="02020603050405020304" pitchFamily="18" charset="0"/>
                <a:cs typeface="Times New Roman" panose="02020603050405020304" pitchFamily="18" charset="0"/>
              </a:rPr>
              <a:t>2.G.POOJITHA                                    19484    </a:t>
            </a:r>
            <a:r>
              <a:rPr lang="en-IN" altLang="x-none" sz="2000" dirty="0">
                <a:latin typeface="Calibri" panose="020F0502020204030204" pitchFamily="34" charset="0"/>
              </a:rPr>
              <a:t>21UECM0081</a:t>
            </a:r>
            <a:endParaRPr lang="en-IN" altLang="en-US" sz="2000" dirty="0">
              <a:latin typeface="Times New Roman" panose="02020603050405020304" pitchFamily="18" charset="0"/>
              <a:cs typeface="Times New Roman" panose="02020603050405020304" pitchFamily="18" charset="0"/>
            </a:endParaRPr>
          </a:p>
          <a:p>
            <a:pPr eaLnBrk="1" hangingPunct="1"/>
            <a:r>
              <a:rPr lang="en-IN" altLang="en-US" sz="2000" dirty="0">
                <a:latin typeface="Times New Roman" panose="02020603050405020304" pitchFamily="18" charset="0"/>
                <a:cs typeface="Times New Roman" panose="02020603050405020304" pitchFamily="18" charset="0"/>
              </a:rPr>
              <a:t>3.YAZHINI G                                       19496    </a:t>
            </a:r>
            <a:r>
              <a:rPr lang="en-IN" altLang="x-none" sz="2000" dirty="0">
                <a:latin typeface="Calibri" panose="020F0502020204030204" pitchFamily="34" charset="0"/>
              </a:rPr>
              <a:t>21UECM0265</a:t>
            </a:r>
            <a:endParaRPr lang="en-IN" altLang="en-US" sz="2000" dirty="0">
              <a:latin typeface="Calibri" panose="020F0502020204030204" pitchFamily="34" charset="0"/>
            </a:endParaRPr>
          </a:p>
        </p:txBody>
      </p:sp>
      <p:sp>
        <p:nvSpPr>
          <p:cNvPr id="10246" name="TextBox 31"/>
          <p:cNvSpPr txBox="1"/>
          <p:nvPr/>
        </p:nvSpPr>
        <p:spPr>
          <a:xfrm>
            <a:off x="352425" y="7004050"/>
            <a:ext cx="4344988" cy="400050"/>
          </a:xfrm>
          <a:prstGeom prst="rect">
            <a:avLst/>
          </a:prstGeom>
          <a:noFill/>
          <a:ln w="9525">
            <a:noFill/>
          </a:ln>
        </p:spPr>
        <p:txBody>
          <a:bodyPr>
            <a:spAutoFit/>
          </a:bodyPr>
          <a:p>
            <a:pPr eaLnBrk="1" hangingPunct="1"/>
            <a:r>
              <a:rPr lang="en-IN" altLang="en-US" sz="2000" b="1" dirty="0">
                <a:latin typeface="Times New Roman" panose="02020603050405020304" pitchFamily="18" charset="0"/>
                <a:cs typeface="Times New Roman" panose="02020603050405020304" pitchFamily="18" charset="0"/>
              </a:rPr>
              <a:t>PRESENTED BY</a:t>
            </a:r>
            <a:endParaRPr lang="en-IN" altLang="en-US" sz="2000" b="1" dirty="0">
              <a:latin typeface="Times New Roman" panose="02020603050405020304" pitchFamily="18" charset="0"/>
              <a:ea typeface="Times New Roman" panose="02020603050405020304" pitchFamily="18" charset="0"/>
            </a:endParaRPr>
          </a:p>
        </p:txBody>
      </p:sp>
      <p:sp>
        <p:nvSpPr>
          <p:cNvPr id="10247" name="TextBox 32"/>
          <p:cNvSpPr txBox="1"/>
          <p:nvPr/>
        </p:nvSpPr>
        <p:spPr>
          <a:xfrm>
            <a:off x="12258675" y="6583363"/>
            <a:ext cx="3168650" cy="400050"/>
          </a:xfrm>
          <a:prstGeom prst="rect">
            <a:avLst/>
          </a:prstGeom>
          <a:noFill/>
          <a:ln w="9525">
            <a:noFill/>
          </a:ln>
        </p:spPr>
        <p:txBody>
          <a:bodyPr>
            <a:spAutoFit/>
          </a:bodyPr>
          <a:p>
            <a:pPr eaLnBrk="1" hangingPunct="1"/>
            <a:r>
              <a:rPr lang="en-IN" altLang="en-US" sz="2000" b="1" dirty="0">
                <a:latin typeface="Times New Roman" panose="02020603050405020304" pitchFamily="18" charset="0"/>
                <a:cs typeface="Times New Roman" panose="02020603050405020304" pitchFamily="18" charset="0"/>
              </a:rPr>
              <a:t>SUPERVISED BY</a:t>
            </a:r>
            <a:endParaRPr lang="en-IN" altLang="en-US" sz="2000" b="1" dirty="0">
              <a:latin typeface="Times New Roman" panose="02020603050405020304" pitchFamily="18" charset="0"/>
              <a:ea typeface="Times New Roman" panose="02020603050405020304" pitchFamily="18" charset="0"/>
            </a:endParaRPr>
          </a:p>
        </p:txBody>
      </p:sp>
      <p:sp>
        <p:nvSpPr>
          <p:cNvPr id="10248" name="TextBox 33"/>
          <p:cNvSpPr txBox="1"/>
          <p:nvPr/>
        </p:nvSpPr>
        <p:spPr>
          <a:xfrm>
            <a:off x="11884025" y="7199313"/>
            <a:ext cx="5884863" cy="400050"/>
          </a:xfrm>
          <a:prstGeom prst="rect">
            <a:avLst/>
          </a:prstGeom>
          <a:noFill/>
          <a:ln w="9525">
            <a:noFill/>
          </a:ln>
        </p:spPr>
        <p:txBody>
          <a:bodyPr>
            <a:spAutoFit/>
          </a:bodyPr>
          <a:p>
            <a:pPr eaLnBrk="1" hangingPunct="1"/>
            <a:r>
              <a:rPr lang="nn-NO" altLang="x-none" sz="2000" dirty="0">
                <a:latin typeface="Calibri" panose="020F0502020204030204" pitchFamily="34" charset="0"/>
              </a:rPr>
              <a:t>     Dr.S. SRIDEVI,ME.,Ph.D.,</a:t>
            </a:r>
            <a:endParaRPr lang="en-IN" altLang="en-US" sz="2000" dirty="0">
              <a:latin typeface="Calibri" panose="020F0502020204030204" pitchFamily="34" charset="0"/>
            </a:endParaRPr>
          </a:p>
        </p:txBody>
      </p:sp>
      <p:sp>
        <p:nvSpPr>
          <p:cNvPr id="3" name="Slide Number Placeholder 2"/>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4" name="Footer Placeholder 3"/>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dirty="0">
              <a:ln>
                <a:noFill/>
              </a:ln>
              <a:solidFill>
                <a:srgbClr val="FFFFFF"/>
              </a:solidFill>
              <a:effectLst/>
              <a:uLnTx/>
              <a:uFillTx/>
              <a:latin typeface="+mn-lt"/>
              <a:ea typeface="+mn-ea"/>
              <a:cs typeface="+mn-cs"/>
            </a:endParaRPr>
          </a:p>
        </p:txBody>
      </p:sp>
      <p:sp>
        <p:nvSpPr>
          <p:cNvPr id="5" name="Date Placeholder 4"/>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E4D1627A-24AB-481F-9D74-76C2593C9111}"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pic>
        <p:nvPicPr>
          <p:cNvPr id="10252" name="Picture 2" descr="C:\Users\Sharad\Desktop\Logo-Final-A veltech.png"/>
          <p:cNvPicPr>
            <a:picLocks noChangeAspect="1"/>
          </p:cNvPicPr>
          <p:nvPr/>
        </p:nvPicPr>
        <p:blipFill>
          <a:blip r:embed="rId2"/>
          <a:stretch>
            <a:fillRect/>
          </a:stretch>
        </p:blipFill>
        <p:spPr>
          <a:xfrm>
            <a:off x="14851063" y="276225"/>
            <a:ext cx="1160462" cy="1223963"/>
          </a:xfrm>
          <a:prstGeom prst="rect">
            <a:avLst/>
          </a:prstGeom>
          <a:noFill/>
          <a:ln w="9525">
            <a:noFill/>
          </a:ln>
        </p:spPr>
      </p:pic>
      <p:pic>
        <p:nvPicPr>
          <p:cNvPr id="10253" name="Picture 1"/>
          <p:cNvPicPr>
            <a:picLocks noChangeAspect="1"/>
          </p:cNvPicPr>
          <p:nvPr/>
        </p:nvPicPr>
        <p:blipFill>
          <a:blip r:embed="rId3"/>
          <a:stretch>
            <a:fillRect/>
          </a:stretch>
        </p:blipFill>
        <p:spPr>
          <a:xfrm>
            <a:off x="16376650" y="312738"/>
            <a:ext cx="1631950" cy="1125537"/>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20485" name="Rectangle 4"/>
          <p:cNvSpPr/>
          <p:nvPr/>
        </p:nvSpPr>
        <p:spPr>
          <a:xfrm>
            <a:off x="5245100" y="285750"/>
            <a:ext cx="7853363" cy="823913"/>
          </a:xfrm>
          <a:prstGeom prst="rect">
            <a:avLst/>
          </a:prstGeom>
          <a:noFill/>
          <a:ln w="9525">
            <a:noFill/>
          </a:ln>
        </p:spPr>
        <p:txBody>
          <a:bodyPr wrap="none">
            <a:spAutoFit/>
          </a:bodyPr>
          <a:p>
            <a:pPr lvl="1" eaLnBrk="1" hangingPunct="1">
              <a:lnSpc>
                <a:spcPct val="150000"/>
              </a:lnSpc>
            </a:pPr>
            <a:r>
              <a:rPr lang="en-IN" altLang="en-US" sz="3600" b="1" dirty="0">
                <a:latin typeface="Times New Roman" panose="02020603050405020304" pitchFamily="18" charset="0"/>
                <a:cs typeface="Times New Roman" panose="02020603050405020304" pitchFamily="18" charset="0"/>
              </a:rPr>
              <a:t>DESIGN AND METHODOLOGIES</a:t>
            </a:r>
            <a:endParaRPr lang="en-IN" altLang="en-US" sz="3600" b="1" dirty="0">
              <a:latin typeface="Times New Roman" panose="02020603050405020304" pitchFamily="18" charset="0"/>
              <a:ea typeface="Times New Roman" panose="02020603050405020304" pitchFamily="18" charset="0"/>
            </a:endParaRPr>
          </a:p>
        </p:txBody>
      </p:sp>
      <p:sp>
        <p:nvSpPr>
          <p:cNvPr id="20486" name="Rectangle 5"/>
          <p:cNvSpPr/>
          <p:nvPr/>
        </p:nvSpPr>
        <p:spPr>
          <a:xfrm>
            <a:off x="2327275" y="2451100"/>
            <a:ext cx="13487400" cy="1816100"/>
          </a:xfrm>
          <a:prstGeom prst="rect">
            <a:avLst/>
          </a:prstGeom>
          <a:noFill/>
          <a:ln w="9525">
            <a:noFill/>
          </a:ln>
        </p:spPr>
        <p:txBody>
          <a:bodyPr>
            <a:spAutoFit/>
          </a:bodyPr>
          <a:p>
            <a:pPr>
              <a:buFont typeface="Wingdings" panose="05000000000000000000" pitchFamily="2" charset="2"/>
              <a:buChar char="Ø"/>
            </a:pPr>
            <a:r>
              <a:rPr sz="2800" dirty="0">
                <a:latin typeface="Times New Roman" panose="02020603050405020304" pitchFamily="18" charset="0"/>
                <a:cs typeface="Times New Roman" panose="02020603050405020304" pitchFamily="18" charset="0"/>
              </a:rPr>
              <a:t>MODULE 1: Collection of Data</a:t>
            </a:r>
            <a:endParaRPr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sz="2800" dirty="0">
                <a:latin typeface="Times New Roman" panose="02020603050405020304" pitchFamily="18" charset="0"/>
                <a:cs typeface="Times New Roman" panose="02020603050405020304" pitchFamily="18" charset="0"/>
              </a:rPr>
              <a:t>MODULE 2: Algorithm</a:t>
            </a:r>
            <a:endParaRPr sz="2800" dirty="0">
              <a:latin typeface="Times New Roman" panose="02020603050405020304" pitchFamily="18" charset="0"/>
              <a:cs typeface="Times New Roman" panose="02020603050405020304" pitchFamily="18" charset="0"/>
            </a:endParaRPr>
          </a:p>
          <a:p>
            <a:r>
              <a:rPr sz="2800" dirty="0">
                <a:latin typeface="Times New Roman" panose="02020603050405020304" pitchFamily="18" charset="0"/>
                <a:cs typeface="Times New Roman" panose="02020603050405020304" pitchFamily="18" charset="0"/>
              </a:rPr>
              <a:t>                         Convolutional Neural Network(CNN)</a:t>
            </a:r>
            <a:endParaRPr sz="2400" dirty="0">
              <a:latin typeface="Times New Roman" panose="02020603050405020304" pitchFamily="18" charset="0"/>
              <a:cs typeface="Times New Roman" panose="02020603050405020304" pitchFamily="18" charset="0"/>
            </a:endParaRPr>
          </a:p>
          <a:p>
            <a:pPr eaLnBrk="1" hangingPunct="1"/>
            <a:endParaRPr lang="en-US" altLang="en-US" sz="28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21509" name="Rectangle 5"/>
          <p:cNvSpPr>
            <a:spLocks noChangeArrowheads="1"/>
          </p:cNvSpPr>
          <p:nvPr/>
        </p:nvSpPr>
        <p:spPr bwMode="auto">
          <a:xfrm>
            <a:off x="801688" y="698500"/>
            <a:ext cx="16987838" cy="4894263"/>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3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MODULE 1</a:t>
            </a:r>
            <a:endParaRPr kumimoji="0" lang="en-US"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Step:1 Collection of data</a:t>
            </a:r>
            <a:endParaRPr kumimoji="0" lang="en-US"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Tx/>
              <a:buNone/>
              <a:defRPr/>
            </a:pPr>
            <a:endParaRPr kumimoji="0" lang="en-US"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32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The dataset used in our project includes different diseased classes</a:t>
            </a:r>
            <a:r>
              <a:rPr kumimoji="0" lang="en-US" sz="1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1510" name="Picture 5"/>
          <p:cNvPicPr>
            <a:picLocks noChangeAspect="1"/>
          </p:cNvPicPr>
          <p:nvPr/>
        </p:nvPicPr>
        <p:blipFill>
          <a:blip r:embed="rId1"/>
          <a:stretch>
            <a:fillRect/>
          </a:stretch>
        </p:blipFill>
        <p:spPr>
          <a:xfrm>
            <a:off x="3833813" y="3403600"/>
            <a:ext cx="7740650" cy="58674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23557" name="TextBox 4"/>
          <p:cNvSpPr txBox="1">
            <a:spLocks noChangeArrowheads="1"/>
          </p:cNvSpPr>
          <p:nvPr/>
        </p:nvSpPr>
        <p:spPr bwMode="auto">
          <a:xfrm>
            <a:off x="788988" y="457200"/>
            <a:ext cx="16895763" cy="8340725"/>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just" defTabSz="457200" rtl="0" eaLnBrk="1" fontAlgn="base" latinLnBrk="0" hangingPunct="1">
              <a:lnSpc>
                <a:spcPct val="100000"/>
              </a:lnSpc>
              <a:spcBef>
                <a:spcPct val="0"/>
              </a:spcBef>
              <a:spcAft>
                <a:spcPct val="0"/>
              </a:spcAft>
              <a:buClrTx/>
              <a:buSzTx/>
              <a:buFontTx/>
              <a:buNone/>
              <a:defRPr/>
            </a:pPr>
            <a:r>
              <a:rPr kumimoji="0" lang="en-IN" altLang="en-US" sz="32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Module 2 : </a:t>
            </a:r>
            <a:r>
              <a:rPr kumimoji="0" lang="en-IN" sz="32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Convolutional Neural Networks</a:t>
            </a:r>
            <a:endParaRPr kumimoji="0" lang="en-IN" sz="32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l" defTabSz="457200" rtl="0" eaLnBrk="1" fontAlgn="base" latinLnBrk="0" hangingPunct="1">
              <a:lnSpc>
                <a:spcPct val="100000"/>
              </a:lnSpc>
              <a:spcBef>
                <a:spcPct val="0"/>
              </a:spcBef>
              <a:spcAft>
                <a:spcPct val="0"/>
              </a:spcAft>
              <a:buClrTx/>
              <a:buSzTx/>
              <a:buFontTx/>
              <a:buNone/>
              <a:defRPr/>
            </a:pPr>
            <a:endParaRPr kumimoji="0" lang="en-IN" altLang="en-US" sz="28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Convolutional Neural Networks are a complex neural network chain which work to get the features of an image from a dataset which is trained and classify them to get the required output. </a:t>
            </a:r>
            <a:endPar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457200" marR="0" lvl="0" indent="-457200" algn="just" defTabSz="457200" rtl="0" eaLnBrk="0" fontAlgn="base" latinLnBrk="0" hangingPunct="0">
              <a:lnSpc>
                <a:spcPct val="100000"/>
              </a:lnSpc>
              <a:spcBef>
                <a:spcPct val="0"/>
              </a:spcBef>
              <a:spcAft>
                <a:spcPct val="0"/>
              </a:spcAft>
              <a:buClrTx/>
              <a:buSzTx/>
              <a:buFont typeface="Wingdings" panose="05000000000000000000" pitchFamily="2" charset="2"/>
              <a:buChar char="Ø"/>
              <a:defRPr/>
            </a:pPr>
            <a:endPar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457200" marR="0" lvl="0" indent="-457200" algn="just" defTabSz="4572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It trains the neural networks by using the dataset images and changing them to numerical values.</a:t>
            </a:r>
            <a:endPar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457200" marR="0" lvl="0" indent="-457200" algn="just" defTabSz="457200" rtl="0" eaLnBrk="0" fontAlgn="base" latinLnBrk="0" hangingPunct="0">
              <a:lnSpc>
                <a:spcPct val="100000"/>
              </a:lnSpc>
              <a:spcBef>
                <a:spcPct val="0"/>
              </a:spcBef>
              <a:spcAft>
                <a:spcPct val="0"/>
              </a:spcAft>
              <a:buClrTx/>
              <a:buSzTx/>
              <a:buFont typeface="Wingdings" panose="05000000000000000000" pitchFamily="2" charset="2"/>
              <a:buChar char="Ø"/>
              <a:defRPr/>
            </a:pPr>
            <a:endPar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457200" marR="0" lvl="0" indent="-457200" algn="just" defTabSz="4572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 The main advantage of CNN compared to its predecessors is that it automatically detects the important features without any human supervision....</a:t>
            </a:r>
            <a:r>
              <a:rPr kumimoji="0" lang="en-IN" sz="2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ConvNets</a:t>
            </a:r>
            <a:r>
              <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 are more powerful than machine learning algorithms and are also computationally efficient. </a:t>
            </a:r>
            <a:endPar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457200" marR="0" lvl="0" indent="-457200" algn="just" defTabSz="457200" rtl="0" eaLnBrk="0" fontAlgn="base" latinLnBrk="0" hangingPunct="0">
              <a:lnSpc>
                <a:spcPct val="100000"/>
              </a:lnSpc>
              <a:spcBef>
                <a:spcPct val="0"/>
              </a:spcBef>
              <a:spcAft>
                <a:spcPct val="0"/>
              </a:spcAft>
              <a:buClrTx/>
              <a:buSzTx/>
              <a:buFont typeface="Wingdings" panose="05000000000000000000" pitchFamily="2" charset="2"/>
              <a:buChar char="Ø"/>
              <a:defRPr/>
            </a:pPr>
            <a:endPar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457200" marR="0" lvl="0" indent="-457200" algn="just" defTabSz="4572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These numerical values are then put into numerical arrays based on their categorized characteristics. These arrays are then put into different nodes in the network and passed through multiple iterations based on the input given. </a:t>
            </a:r>
            <a:endPar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457200" marR="0" lvl="0" indent="-457200" algn="just" defTabSz="457200" rtl="0" eaLnBrk="0" fontAlgn="base" latinLnBrk="0" hangingPunct="0">
              <a:lnSpc>
                <a:spcPct val="100000"/>
              </a:lnSpc>
              <a:spcBef>
                <a:spcPct val="0"/>
              </a:spcBef>
              <a:spcAft>
                <a:spcPct val="0"/>
              </a:spcAft>
              <a:buClrTx/>
              <a:buSzTx/>
              <a:buFont typeface="Wingdings" panose="05000000000000000000" pitchFamily="2" charset="2"/>
              <a:buChar char="Ø"/>
              <a:defRPr/>
            </a:pPr>
            <a:endPar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457200" marR="0" lvl="0" indent="-457200" algn="just" defTabSz="4572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IN" sz="2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The CNN models are used for geographical classification in multiple companies which require data to be classified in a quick and secure way it almost acts like a filter removing dust and separates the features of the images.</a:t>
            </a:r>
            <a:endParaRPr kumimoji="0" lang="en-IN" sz="28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457200" rtl="0" eaLnBrk="1" fontAlgn="base" latinLnBrk="0" hangingPunct="1">
              <a:lnSpc>
                <a:spcPct val="100000"/>
              </a:lnSpc>
              <a:spcBef>
                <a:spcPct val="0"/>
              </a:spcBef>
              <a:spcAft>
                <a:spcPct val="0"/>
              </a:spcAft>
              <a:buClrTx/>
              <a:buSzTx/>
              <a:buFontTx/>
              <a:buNone/>
              <a:defRPr/>
            </a:pPr>
            <a:endParaRPr kumimoji="0" lang="en-IN" alt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23557" name="Rectangle 4"/>
          <p:cNvSpPr/>
          <p:nvPr/>
        </p:nvSpPr>
        <p:spPr>
          <a:xfrm>
            <a:off x="1179513" y="573088"/>
            <a:ext cx="14781212" cy="1016000"/>
          </a:xfrm>
          <a:prstGeom prst="rect">
            <a:avLst/>
          </a:prstGeom>
          <a:noFill/>
          <a:ln w="9525">
            <a:noFill/>
          </a:ln>
        </p:spPr>
        <p:txBody>
          <a:bodyPr>
            <a:spAutoFit/>
          </a:bodyPr>
          <a:p>
            <a:pPr eaLnBrk="1" hangingPunct="1"/>
            <a:r>
              <a:rPr lang="en-US" altLang="en-US" sz="2800" b="1" dirty="0">
                <a:latin typeface="Times New Roman" panose="02020603050405020304" pitchFamily="18" charset="0"/>
                <a:cs typeface="Times New Roman" panose="02020603050405020304" pitchFamily="18" charset="0"/>
              </a:rPr>
              <a:t>                                                   </a:t>
            </a:r>
            <a:r>
              <a:rPr lang="en-US" altLang="en-US" sz="3200" b="1" dirty="0">
                <a:latin typeface="Times New Roman" panose="02020603050405020304" pitchFamily="18" charset="0"/>
                <a:cs typeface="Times New Roman" panose="02020603050405020304" pitchFamily="18" charset="0"/>
              </a:rPr>
              <a:t>Step 3: Using algorithm’s name algorithm</a:t>
            </a:r>
            <a:endParaRPr lang="en-US" altLang="en-US" sz="2800" b="1" dirty="0">
              <a:latin typeface="Times New Roman" panose="02020603050405020304" pitchFamily="18" charset="0"/>
              <a:cs typeface="Times New Roman" panose="02020603050405020304" pitchFamily="18" charset="0"/>
            </a:endParaRPr>
          </a:p>
          <a:p>
            <a:pPr eaLnBrk="1" hangingPunct="1"/>
            <a:endParaRPr lang="en-IN" altLang="en-US" sz="2800" b="1" dirty="0">
              <a:latin typeface="Times New Roman" panose="02020603050405020304" pitchFamily="18" charset="0"/>
              <a:ea typeface="Times New Roman" panose="02020603050405020304" pitchFamily="18" charset="0"/>
            </a:endParaRPr>
          </a:p>
        </p:txBody>
      </p:sp>
      <p:pic>
        <p:nvPicPr>
          <p:cNvPr id="23558" name="Picture 5"/>
          <p:cNvPicPr>
            <a:picLocks noChangeAspect="1"/>
          </p:cNvPicPr>
          <p:nvPr/>
        </p:nvPicPr>
        <p:blipFill>
          <a:blip r:embed="rId1"/>
          <a:stretch>
            <a:fillRect/>
          </a:stretch>
        </p:blipFill>
        <p:spPr>
          <a:xfrm>
            <a:off x="3927475" y="2273300"/>
            <a:ext cx="10272713" cy="5062538"/>
          </a:xfrm>
          <a:prstGeom prst="rect">
            <a:avLst/>
          </a:prstGeom>
          <a:noFill/>
          <a:ln w="9525">
            <a:noFill/>
          </a:ln>
        </p:spPr>
      </p:pic>
      <p:sp>
        <p:nvSpPr>
          <p:cNvPr id="23559" name="TextBox 7"/>
          <p:cNvSpPr txBox="1"/>
          <p:nvPr/>
        </p:nvSpPr>
        <p:spPr>
          <a:xfrm>
            <a:off x="811213" y="1371600"/>
            <a:ext cx="6732587" cy="1077913"/>
          </a:xfrm>
          <a:prstGeom prst="rect">
            <a:avLst/>
          </a:prstGeom>
          <a:noFill/>
          <a:ln w="9525">
            <a:noFill/>
          </a:ln>
        </p:spPr>
        <p:txBody>
          <a:bodyPr>
            <a:spAutoFit/>
          </a:bodyPr>
          <a:p>
            <a:pPr eaLnBrk="1" hangingPunct="1"/>
            <a:r>
              <a:rPr lang="en-IN" altLang="en-US" sz="2400" dirty="0">
                <a:latin typeface="Calibri" panose="020F0502020204030204" pitchFamily="34" charset="0"/>
              </a:rPr>
              <a:t>Include screenshot of the algorithm</a:t>
            </a:r>
            <a:endParaRPr lang="en-IN" altLang="en-US" sz="2400" dirty="0">
              <a:latin typeface="Calibri" panose="020F0502020204030204" pitchFamily="34" charset="0"/>
            </a:endParaRPr>
          </a:p>
          <a:p>
            <a:pPr eaLnBrk="1" hangingPunct="1"/>
            <a:endParaRPr lang="en-IN" altLang="en-US" sz="2000" dirty="0">
              <a:latin typeface="Calibri" panose="020F0502020204030204" pitchFamily="34" charset="0"/>
            </a:endParaRPr>
          </a:p>
          <a:p>
            <a:pPr eaLnBrk="1" hangingPunct="1"/>
            <a:r>
              <a:rPr lang="en-IN" altLang="en-US" sz="2000" dirty="0">
                <a:latin typeface="Calibri" panose="020F0502020204030204" pitchFamily="34" charset="0"/>
              </a:rPr>
              <a:t>Eg,</a:t>
            </a:r>
            <a:endParaRPr lang="en-IN" altLang="en-US" sz="2000" dirty="0">
              <a:latin typeface="Calibri" panose="020F0502020204030204" pitchFamily="34" charset="0"/>
            </a:endParaRPr>
          </a:p>
        </p:txBody>
      </p:sp>
      <p:sp>
        <p:nvSpPr>
          <p:cNvPr id="23560" name="Rectangle 8"/>
          <p:cNvSpPr/>
          <p:nvPr/>
        </p:nvSpPr>
        <p:spPr>
          <a:xfrm>
            <a:off x="1300163" y="8262938"/>
            <a:ext cx="5795962" cy="369887"/>
          </a:xfrm>
          <a:prstGeom prst="rect">
            <a:avLst/>
          </a:prstGeom>
          <a:noFill/>
          <a:ln w="9525">
            <a:noFill/>
          </a:ln>
        </p:spPr>
        <p:txBody>
          <a:bodyPr wrap="none">
            <a:spAutoFit/>
          </a:bodyPr>
          <a:p>
            <a:pPr eaLnBrk="1" hangingPunct="1"/>
            <a:r>
              <a:rPr lang="en-IN" altLang="en-US" b="1" dirty="0">
                <a:latin typeface="Times New Roman" panose="02020603050405020304" pitchFamily="18" charset="0"/>
                <a:cs typeface="Times New Roman" panose="02020603050405020304" pitchFamily="18" charset="0"/>
              </a:rPr>
              <a:t>It’s a sample only  and may vary according to the project</a:t>
            </a:r>
            <a:endParaRPr lang="en-IN" altLang="en-US" b="1"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24581" name="Rectangle 5"/>
          <p:cNvSpPr/>
          <p:nvPr/>
        </p:nvSpPr>
        <p:spPr>
          <a:xfrm>
            <a:off x="1238250" y="947738"/>
            <a:ext cx="12228513" cy="1077912"/>
          </a:xfrm>
          <a:prstGeom prst="rect">
            <a:avLst/>
          </a:prstGeom>
          <a:noFill/>
          <a:ln w="9525">
            <a:noFill/>
          </a:ln>
        </p:spPr>
        <p:txBody>
          <a:bodyPr>
            <a:spAutoFit/>
          </a:bodyPr>
          <a:p>
            <a:pPr eaLnBrk="1" hangingPunct="1"/>
            <a:r>
              <a:rPr lang="en-US" altLang="en-US" sz="1600" b="1" dirty="0">
                <a:latin typeface="Times New Roman" panose="02020603050405020304" pitchFamily="18" charset="0"/>
                <a:cs typeface="Times New Roman" panose="02020603050405020304" pitchFamily="18" charset="0"/>
              </a:rPr>
              <a:t> </a:t>
            </a:r>
            <a:r>
              <a:rPr lang="en-US" altLang="en-US" sz="3200" b="1" dirty="0">
                <a:latin typeface="Times New Roman" panose="02020603050405020304" pitchFamily="18" charset="0"/>
                <a:cs typeface="Times New Roman" panose="02020603050405020304" pitchFamily="18" charset="0"/>
              </a:rPr>
              <a:t>Step 4: The output</a:t>
            </a:r>
            <a:endParaRPr lang="en-US" altLang="en-US" sz="3200" b="1" dirty="0">
              <a:latin typeface="Times New Roman" panose="02020603050405020304" pitchFamily="18" charset="0"/>
              <a:cs typeface="Times New Roman" panose="02020603050405020304" pitchFamily="18" charset="0"/>
            </a:endParaRPr>
          </a:p>
          <a:p>
            <a:pPr eaLnBrk="1" hangingPunct="1"/>
            <a:endParaRPr lang="en-US" altLang="en-US" sz="3200" b="1" dirty="0">
              <a:latin typeface="Times New Roman" panose="02020603050405020304" pitchFamily="18" charset="0"/>
              <a:ea typeface="Times New Roman" panose="02020603050405020304" pitchFamily="18" charset="0"/>
            </a:endParaRPr>
          </a:p>
        </p:txBody>
      </p:sp>
      <p:pic>
        <p:nvPicPr>
          <p:cNvPr id="24582" name="Picture 5"/>
          <p:cNvPicPr>
            <a:picLocks noChangeAspect="1"/>
          </p:cNvPicPr>
          <p:nvPr/>
        </p:nvPicPr>
        <p:blipFill>
          <a:blip r:embed="rId1"/>
          <a:stretch>
            <a:fillRect/>
          </a:stretch>
        </p:blipFill>
        <p:spPr>
          <a:xfrm>
            <a:off x="973138" y="2025650"/>
            <a:ext cx="9809162" cy="6653213"/>
          </a:xfrm>
          <a:prstGeom prst="rect">
            <a:avLst/>
          </a:prstGeom>
          <a:noFill/>
          <a:ln w="9525">
            <a:noFill/>
          </a:ln>
        </p:spPr>
      </p:pic>
      <p:pic>
        <p:nvPicPr>
          <p:cNvPr id="24583" name="Picture 7"/>
          <p:cNvPicPr>
            <a:picLocks noChangeAspect="1"/>
          </p:cNvPicPr>
          <p:nvPr/>
        </p:nvPicPr>
        <p:blipFill>
          <a:blip r:embed="rId2"/>
          <a:stretch>
            <a:fillRect/>
          </a:stretch>
        </p:blipFill>
        <p:spPr>
          <a:xfrm>
            <a:off x="8443913" y="2197100"/>
            <a:ext cx="9431337" cy="6310313"/>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25605" name="Rectangle 4"/>
          <p:cNvSpPr/>
          <p:nvPr/>
        </p:nvSpPr>
        <p:spPr>
          <a:xfrm>
            <a:off x="582613" y="282575"/>
            <a:ext cx="17019587" cy="646113"/>
          </a:xfrm>
          <a:prstGeom prst="rect">
            <a:avLst/>
          </a:prstGeom>
          <a:noFill/>
          <a:ln w="9525">
            <a:noFill/>
          </a:ln>
        </p:spPr>
        <p:txBody>
          <a:bodyPr>
            <a:spAutoFit/>
          </a:bodyPr>
          <a:p>
            <a:pPr algn="ctr" eaLnBrk="1" hangingPunct="1"/>
            <a:r>
              <a:rPr lang="en-US" altLang="en-US" sz="3600" b="1" dirty="0">
                <a:latin typeface="Times New Roman" panose="02020603050405020304" pitchFamily="18" charset="0"/>
                <a:cs typeface="Times New Roman" panose="02020603050405020304" pitchFamily="18" charset="0"/>
              </a:rPr>
              <a:t>IMPLEMENTATION</a:t>
            </a:r>
            <a:endParaRPr lang="en-IN" altLang="en-US" sz="3600" dirty="0">
              <a:latin typeface="Calibri" panose="020F0502020204030204" pitchFamily="34" charset="0"/>
            </a:endParaRPr>
          </a:p>
        </p:txBody>
      </p:sp>
      <p:sp>
        <p:nvSpPr>
          <p:cNvPr id="25606" name="Rectangle 5"/>
          <p:cNvSpPr/>
          <p:nvPr/>
        </p:nvSpPr>
        <p:spPr>
          <a:xfrm>
            <a:off x="1039813" y="1703388"/>
            <a:ext cx="9144000" cy="4032250"/>
          </a:xfrm>
          <a:prstGeom prst="rect">
            <a:avLst/>
          </a:prstGeom>
          <a:noFill/>
          <a:ln w="9525">
            <a:noFill/>
          </a:ln>
        </p:spPr>
        <p:txBody>
          <a:bodyPr>
            <a:spAutoFit/>
          </a:bodyPr>
          <a:p>
            <a:pPr eaLnBrk="1" hangingPunct="1">
              <a:buFont typeface="Wingdings" panose="05000000000000000000" pitchFamily="2" charset="2"/>
              <a:buChar char="Ø"/>
            </a:pPr>
            <a:r>
              <a:rPr lang="en-US" altLang="en-US" sz="3200" dirty="0">
                <a:latin typeface="Times New Roman" panose="02020603050405020304" pitchFamily="18" charset="0"/>
                <a:cs typeface="Times New Roman" panose="02020603050405020304" pitchFamily="18" charset="0"/>
              </a:rPr>
              <a:t>Architecture Diagram</a:t>
            </a:r>
            <a:endParaRPr lang="en-US" altLang="en-US" sz="32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r>
              <a:rPr lang="en-US" altLang="en-US" sz="3200" dirty="0">
                <a:latin typeface="Times New Roman" panose="02020603050405020304" pitchFamily="18" charset="0"/>
                <a:cs typeface="Times New Roman" panose="02020603050405020304" pitchFamily="18" charset="0"/>
              </a:rPr>
              <a:t>Data –Flow Diagram</a:t>
            </a:r>
            <a:endParaRPr lang="en-US" altLang="en-US" sz="32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r>
              <a:rPr lang="en-US" altLang="en-US" sz="3200" dirty="0">
                <a:latin typeface="Times New Roman" panose="02020603050405020304" pitchFamily="18" charset="0"/>
                <a:cs typeface="Times New Roman" panose="02020603050405020304" pitchFamily="18" charset="0"/>
              </a:rPr>
              <a:t>Use Case Diagram</a:t>
            </a:r>
            <a:endParaRPr lang="en-US" altLang="en-US" sz="32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r>
              <a:rPr lang="en-US" altLang="en-US" sz="3200" dirty="0">
                <a:latin typeface="Times New Roman" panose="02020603050405020304" pitchFamily="18" charset="0"/>
                <a:cs typeface="Times New Roman" panose="02020603050405020304" pitchFamily="18" charset="0"/>
              </a:rPr>
              <a:t>Class Diagram</a:t>
            </a:r>
            <a:endParaRPr lang="en-US" altLang="en-US" sz="32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r>
              <a:rPr lang="en-US" altLang="en-US" sz="3200" dirty="0">
                <a:latin typeface="Times New Roman" panose="02020603050405020304" pitchFamily="18" charset="0"/>
                <a:cs typeface="Times New Roman" panose="02020603050405020304" pitchFamily="18" charset="0"/>
              </a:rPr>
              <a:t>Activity Diagram</a:t>
            </a:r>
            <a:endParaRPr lang="en-US" altLang="en-US" sz="32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r>
              <a:rPr lang="en-US" altLang="en-US" sz="3200" dirty="0">
                <a:latin typeface="Times New Roman" panose="02020603050405020304" pitchFamily="18" charset="0"/>
                <a:cs typeface="Times New Roman" panose="02020603050405020304" pitchFamily="18" charset="0"/>
              </a:rPr>
              <a:t>Sequence Diagram</a:t>
            </a:r>
            <a:endParaRPr lang="en-US" altLang="en-US" sz="32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r>
              <a:rPr lang="en-US" altLang="en-US" sz="3200" dirty="0">
                <a:latin typeface="Times New Roman" panose="02020603050405020304" pitchFamily="18" charset="0"/>
                <a:cs typeface="Times New Roman" panose="02020603050405020304" pitchFamily="18" charset="0"/>
              </a:rPr>
              <a:t>Collaboration Diagram</a:t>
            </a:r>
            <a:endParaRPr lang="en-US" altLang="en-US" sz="32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r>
              <a:rPr lang="en-US" altLang="en-US" sz="3200" dirty="0">
                <a:latin typeface="Times New Roman" panose="02020603050405020304" pitchFamily="18" charset="0"/>
                <a:cs typeface="Times New Roman" panose="02020603050405020304" pitchFamily="18" charset="0"/>
              </a:rPr>
              <a:t>E-R Diagram</a:t>
            </a:r>
            <a:endParaRPr lang="en-US" altLang="en-US" sz="32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26629" name="Rectangle 4"/>
          <p:cNvSpPr/>
          <p:nvPr/>
        </p:nvSpPr>
        <p:spPr>
          <a:xfrm>
            <a:off x="498475" y="768350"/>
            <a:ext cx="16521113" cy="647700"/>
          </a:xfrm>
          <a:prstGeom prst="rect">
            <a:avLst/>
          </a:prstGeom>
          <a:noFill/>
          <a:ln w="9525">
            <a:noFill/>
          </a:ln>
        </p:spPr>
        <p:txBody>
          <a:bodyPr>
            <a:spAutoFit/>
          </a:bodyPr>
          <a:p>
            <a:pPr eaLnBrk="1" hangingPunct="1"/>
            <a:r>
              <a:rPr lang="en-US" altLang="en-US" sz="3600" b="1" dirty="0">
                <a:latin typeface="Times New Roman" panose="02020603050405020304" pitchFamily="18" charset="0"/>
                <a:cs typeface="Times New Roman" panose="02020603050405020304" pitchFamily="18" charset="0"/>
              </a:rPr>
              <a:t>                                                 Architecture Diagram</a:t>
            </a:r>
            <a:endParaRPr lang="en-US" altLang="en-US" sz="3600" b="1" dirty="0">
              <a:latin typeface="Times New Roman" panose="02020603050405020304" pitchFamily="18" charset="0"/>
              <a:ea typeface="Times New Roman" panose="02020603050405020304" pitchFamily="18" charset="0"/>
            </a:endParaRPr>
          </a:p>
        </p:txBody>
      </p:sp>
      <p:pic>
        <p:nvPicPr>
          <p:cNvPr id="26630" name="Picture 7"/>
          <p:cNvPicPr>
            <a:picLocks noChangeAspect="1"/>
          </p:cNvPicPr>
          <p:nvPr/>
        </p:nvPicPr>
        <p:blipFill>
          <a:blip r:embed="rId1"/>
          <a:stretch>
            <a:fillRect/>
          </a:stretch>
        </p:blipFill>
        <p:spPr>
          <a:xfrm>
            <a:off x="2574925" y="1849438"/>
            <a:ext cx="11347450" cy="4826000"/>
          </a:xfrm>
          <a:prstGeom prst="rect">
            <a:avLst/>
          </a:prstGeom>
          <a:noFill/>
          <a:ln w="9525">
            <a:noFill/>
          </a:ln>
        </p:spPr>
      </p:pic>
      <p:sp>
        <p:nvSpPr>
          <p:cNvPr id="26631" name="TextBox 9"/>
          <p:cNvSpPr txBox="1"/>
          <p:nvPr/>
        </p:nvSpPr>
        <p:spPr>
          <a:xfrm>
            <a:off x="701675" y="6380163"/>
            <a:ext cx="15654338" cy="2678112"/>
          </a:xfrm>
          <a:prstGeom prst="rect">
            <a:avLst/>
          </a:prstGeom>
          <a:noFill/>
          <a:ln w="9525">
            <a:noFill/>
          </a:ln>
        </p:spPr>
        <p:txBody>
          <a:bodyPr>
            <a:spAutoFit/>
          </a:bodyPr>
          <a:p>
            <a:pPr marL="457200" indent="-457200" algn="just">
              <a:buFont typeface="Wingdings" panose="05000000000000000000" pitchFamily="2" charset="2"/>
              <a:buChar char="Ø"/>
            </a:pPr>
            <a:r>
              <a:rPr sz="2800" dirty="0">
                <a:latin typeface="Calibri" panose="020F0502020204030204" pitchFamily="34" charset="0"/>
              </a:rPr>
              <a:t>Architecture Diagram, the input is given in form of image and the image is sent to preprocess data for feature extraction .</a:t>
            </a:r>
            <a:endParaRPr sz="2800" dirty="0">
              <a:latin typeface="Calibri" panose="020F0502020204030204" pitchFamily="34" charset="0"/>
            </a:endParaRPr>
          </a:p>
          <a:p>
            <a:pPr marL="457200" indent="-457200" algn="just">
              <a:buFont typeface="Wingdings" panose="05000000000000000000" pitchFamily="2" charset="2"/>
              <a:buChar char="Ø"/>
            </a:pPr>
            <a:r>
              <a:rPr sz="2800" dirty="0">
                <a:latin typeface="Calibri" panose="020F0502020204030204" pitchFamily="34" charset="0"/>
              </a:rPr>
              <a:t> Those extracted details are sent to Convolutional Neural Network (CNN), where with used of algo rithm there are database image and trained images. </a:t>
            </a:r>
            <a:endParaRPr sz="2800" dirty="0">
              <a:latin typeface="Calibri" panose="020F0502020204030204" pitchFamily="34" charset="0"/>
            </a:endParaRPr>
          </a:p>
          <a:p>
            <a:pPr marL="457200" indent="-457200" algn="just">
              <a:buFont typeface="Wingdings" panose="05000000000000000000" pitchFamily="2" charset="2"/>
              <a:buChar char="Ø"/>
            </a:pPr>
            <a:r>
              <a:rPr sz="2800" dirty="0">
                <a:latin typeface="Calibri" panose="020F0502020204030204" pitchFamily="34" charset="0"/>
              </a:rPr>
              <a:t>In Convolutional Neural Net work (CNN) , we can classify into two Normal and Abnormal.If it is Abnormal then it shows the predition of tumour is provided and defect region is classified</a:t>
            </a:r>
            <a:endParaRPr lang="en-IN" altLang="x-none" sz="2800" dirty="0">
              <a:latin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27653" name="Rectangle 4"/>
          <p:cNvSpPr/>
          <p:nvPr/>
        </p:nvSpPr>
        <p:spPr>
          <a:xfrm>
            <a:off x="774700" y="595313"/>
            <a:ext cx="17014825" cy="646112"/>
          </a:xfrm>
          <a:prstGeom prst="rect">
            <a:avLst/>
          </a:prstGeom>
          <a:noFill/>
          <a:ln w="9525">
            <a:noFill/>
          </a:ln>
        </p:spPr>
        <p:txBody>
          <a:bodyPr>
            <a:spAutoFit/>
          </a:bodyPr>
          <a:p>
            <a:pPr eaLnBrk="1" hangingPunct="1"/>
            <a:r>
              <a:rPr lang="en-US" altLang="en-US" sz="3600" b="1" dirty="0">
                <a:latin typeface="Times New Roman" panose="02020603050405020304" pitchFamily="18" charset="0"/>
                <a:cs typeface="Times New Roman" panose="02020603050405020304" pitchFamily="18" charset="0"/>
              </a:rPr>
              <a:t>                                                  Data –Flow Diagram</a:t>
            </a:r>
            <a:endParaRPr lang="en-US" altLang="en-US" sz="3600" b="1" dirty="0">
              <a:latin typeface="Times New Roman" panose="02020603050405020304" pitchFamily="18" charset="0"/>
              <a:ea typeface="Times New Roman" panose="02020603050405020304" pitchFamily="18" charset="0"/>
            </a:endParaRPr>
          </a:p>
        </p:txBody>
      </p:sp>
      <p:pic>
        <p:nvPicPr>
          <p:cNvPr id="27654" name="Picture 5"/>
          <p:cNvPicPr>
            <a:picLocks noChangeAspect="1"/>
          </p:cNvPicPr>
          <p:nvPr/>
        </p:nvPicPr>
        <p:blipFill>
          <a:blip r:embed="rId1"/>
          <a:stretch>
            <a:fillRect/>
          </a:stretch>
        </p:blipFill>
        <p:spPr>
          <a:xfrm>
            <a:off x="4291013" y="1524000"/>
            <a:ext cx="9250362" cy="5011738"/>
          </a:xfrm>
          <a:prstGeom prst="rect">
            <a:avLst/>
          </a:prstGeom>
          <a:noFill/>
          <a:ln w="9525">
            <a:noFill/>
          </a:ln>
        </p:spPr>
      </p:pic>
      <p:sp>
        <p:nvSpPr>
          <p:cNvPr id="27655" name="TextBox 7"/>
          <p:cNvSpPr txBox="1"/>
          <p:nvPr/>
        </p:nvSpPr>
        <p:spPr>
          <a:xfrm>
            <a:off x="852488" y="6818313"/>
            <a:ext cx="16583025" cy="1385887"/>
          </a:xfrm>
          <a:prstGeom prst="rect">
            <a:avLst/>
          </a:prstGeom>
          <a:noFill/>
          <a:ln w="9525">
            <a:noFill/>
          </a:ln>
        </p:spPr>
        <p:txBody>
          <a:bodyPr>
            <a:spAutoFit/>
          </a:bodyPr>
          <a:p>
            <a:pPr marL="285750" indent="-285750" algn="just">
              <a:buFont typeface="Wingdings" panose="05000000000000000000" pitchFamily="2" charset="2"/>
              <a:buChar char="Ø"/>
            </a:pPr>
            <a:r>
              <a:rPr sz="2800" dirty="0">
                <a:latin typeface="Calibri" panose="020F0502020204030204" pitchFamily="34" charset="0"/>
              </a:rPr>
              <a:t>Dataflow Diagram ,as we see the user can send and recieve the information .</a:t>
            </a:r>
            <a:endParaRPr sz="2800" dirty="0">
              <a:latin typeface="Calibri" panose="020F0502020204030204" pitchFamily="34" charset="0"/>
            </a:endParaRPr>
          </a:p>
          <a:p>
            <a:pPr marL="285750" indent="-285750" algn="just">
              <a:buFont typeface="Wingdings" panose="05000000000000000000" pitchFamily="2" charset="2"/>
              <a:buChar char="Ø"/>
            </a:pPr>
            <a:r>
              <a:rPr sz="2800" dirty="0">
                <a:latin typeface="Calibri" panose="020F0502020204030204" pitchFamily="34" charset="0"/>
              </a:rPr>
              <a:t> The input is given to the system and output is generated in form of instructions.</a:t>
            </a:r>
            <a:endParaRPr sz="2800" dirty="0">
              <a:latin typeface="Calibri" panose="020F0502020204030204" pitchFamily="34" charset="0"/>
            </a:endParaRPr>
          </a:p>
          <a:p>
            <a:pPr marL="285750" indent="-285750" algn="just">
              <a:buFont typeface="Wingdings" panose="05000000000000000000" pitchFamily="2" charset="2"/>
              <a:buChar char="Ø"/>
            </a:pPr>
            <a:r>
              <a:rPr sz="2800" dirty="0">
                <a:latin typeface="Calibri" panose="020F0502020204030204" pitchFamily="34" charset="0"/>
              </a:rPr>
              <a:t>The System is a trained model to generate a appropriate result.</a:t>
            </a:r>
            <a:endParaRPr lang="en-IN" altLang="x-none" sz="2800" dirty="0">
              <a:latin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28677" name="Rectangle 4"/>
          <p:cNvSpPr/>
          <p:nvPr/>
        </p:nvSpPr>
        <p:spPr>
          <a:xfrm>
            <a:off x="5881688" y="407988"/>
            <a:ext cx="9144000" cy="646112"/>
          </a:xfrm>
          <a:prstGeom prst="rect">
            <a:avLst/>
          </a:prstGeom>
          <a:noFill/>
          <a:ln w="9525">
            <a:noFill/>
          </a:ln>
        </p:spPr>
        <p:txBody>
          <a:bodyPr>
            <a:spAutoFit/>
          </a:bodyPr>
          <a:p>
            <a:pPr eaLnBrk="1" hangingPunct="1"/>
            <a:r>
              <a:rPr lang="en-US" altLang="en-US" sz="3600" b="1" dirty="0">
                <a:latin typeface="Times New Roman" panose="02020603050405020304" pitchFamily="18" charset="0"/>
                <a:cs typeface="Times New Roman" panose="02020603050405020304" pitchFamily="18" charset="0"/>
              </a:rPr>
              <a:t>     Use Case Diagram</a:t>
            </a:r>
            <a:endParaRPr lang="en-US" altLang="en-US" sz="3600" b="1" dirty="0">
              <a:latin typeface="Times New Roman" panose="02020603050405020304" pitchFamily="18" charset="0"/>
              <a:ea typeface="Times New Roman" panose="02020603050405020304" pitchFamily="18" charset="0"/>
            </a:endParaRPr>
          </a:p>
        </p:txBody>
      </p:sp>
      <p:pic>
        <p:nvPicPr>
          <p:cNvPr id="28678" name="Picture 5"/>
          <p:cNvPicPr>
            <a:picLocks noChangeAspect="1"/>
          </p:cNvPicPr>
          <p:nvPr/>
        </p:nvPicPr>
        <p:blipFill>
          <a:blip r:embed="rId1"/>
          <a:stretch>
            <a:fillRect/>
          </a:stretch>
        </p:blipFill>
        <p:spPr>
          <a:xfrm>
            <a:off x="5526088" y="1179513"/>
            <a:ext cx="6213475" cy="5270500"/>
          </a:xfrm>
          <a:prstGeom prst="rect">
            <a:avLst/>
          </a:prstGeom>
          <a:noFill/>
          <a:ln w="9525">
            <a:noFill/>
          </a:ln>
        </p:spPr>
      </p:pic>
      <p:sp>
        <p:nvSpPr>
          <p:cNvPr id="28679" name="TextBox 9"/>
          <p:cNvSpPr txBox="1"/>
          <p:nvPr/>
        </p:nvSpPr>
        <p:spPr>
          <a:xfrm>
            <a:off x="471488" y="6511925"/>
            <a:ext cx="17345025" cy="2676525"/>
          </a:xfrm>
          <a:prstGeom prst="rect">
            <a:avLst/>
          </a:prstGeom>
          <a:noFill/>
          <a:ln w="9525">
            <a:noFill/>
          </a:ln>
        </p:spPr>
        <p:txBody>
          <a:bodyPr>
            <a:spAutoFit/>
          </a:bodyPr>
          <a:p>
            <a:pPr marL="342900" indent="-342900" algn="just">
              <a:buFont typeface="Wingdings" panose="05000000000000000000" pitchFamily="2" charset="2"/>
              <a:buChar char="Ø"/>
            </a:pPr>
            <a:r>
              <a:rPr sz="2800" dirty="0">
                <a:latin typeface="Calibri" panose="020F0502020204030204" pitchFamily="34" charset="0"/>
              </a:rPr>
              <a:t>Use Case diagram for tumor detection using machine learning, you would typically identify the various actors or entities interacting with the system and the specific actions or use cases they perform. </a:t>
            </a:r>
            <a:endParaRPr sz="2800" dirty="0">
              <a:latin typeface="Calibri" panose="020F0502020204030204" pitchFamily="34" charset="0"/>
            </a:endParaRPr>
          </a:p>
          <a:p>
            <a:pPr marL="342900" indent="-342900" algn="just">
              <a:buFont typeface="Wingdings" panose="05000000000000000000" pitchFamily="2" charset="2"/>
              <a:buChar char="Ø"/>
            </a:pPr>
            <a:r>
              <a:rPr sz="2800" dirty="0">
                <a:latin typeface="Calibri" panose="020F0502020204030204" pitchFamily="34" charset="0"/>
              </a:rPr>
              <a:t>The primary actor responsible for interpreting medical imaging scans and providing diagnoses. </a:t>
            </a:r>
            <a:endParaRPr sz="2800" dirty="0">
              <a:latin typeface="Calibri" panose="020F0502020204030204" pitchFamily="34" charset="0"/>
            </a:endParaRPr>
          </a:p>
          <a:p>
            <a:pPr marL="342900" indent="-342900" algn="just">
              <a:buFont typeface="Wingdings" panose="05000000000000000000" pitchFamily="2" charset="2"/>
              <a:buChar char="Ø"/>
            </a:pPr>
            <a:r>
              <a:rPr sz="2800" dirty="0">
                <a:latin typeface="Calibri" panose="020F0502020204030204" pitchFamily="34" charset="0"/>
              </a:rPr>
              <a:t>They interact with the system to access and analyze images processed by the machine learning algorithm.</a:t>
            </a:r>
            <a:endParaRPr sz="2800" dirty="0">
              <a:latin typeface="Calibri" panose="020F0502020204030204" pitchFamily="34" charset="0"/>
            </a:endParaRPr>
          </a:p>
          <a:p>
            <a:pPr marL="342900" indent="-342900" algn="just">
              <a:buFont typeface="Wingdings" panose="05000000000000000000" pitchFamily="2" charset="2"/>
              <a:buChar char="Ø"/>
            </a:pPr>
            <a:r>
              <a:rPr sz="2800" dirty="0">
                <a:latin typeface="Calibri" panose="020F0502020204030204" pitchFamily="34" charset="0"/>
              </a:rPr>
              <a:t>The core component of the system responsible for tumor detec tion using machine learning algorithms. It processes medical imaging data and iden tifies potential tumors or abnormalities.</a:t>
            </a:r>
            <a:endParaRPr lang="en-IN" altLang="x-none" sz="2800" dirty="0">
              <a:latin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29701" name="Rectangle 4"/>
          <p:cNvSpPr/>
          <p:nvPr/>
        </p:nvSpPr>
        <p:spPr>
          <a:xfrm>
            <a:off x="5383213" y="414338"/>
            <a:ext cx="9144000" cy="646112"/>
          </a:xfrm>
          <a:prstGeom prst="rect">
            <a:avLst/>
          </a:prstGeom>
          <a:noFill/>
          <a:ln w="9525">
            <a:noFill/>
          </a:ln>
        </p:spPr>
        <p:txBody>
          <a:bodyPr>
            <a:spAutoFit/>
          </a:bodyPr>
          <a:p>
            <a:pPr eaLnBrk="1" hangingPunct="1"/>
            <a:r>
              <a:rPr lang="en-US" altLang="en-US" sz="3600" b="1" dirty="0">
                <a:latin typeface="Times New Roman" panose="02020603050405020304" pitchFamily="18" charset="0"/>
                <a:cs typeface="Times New Roman" panose="02020603050405020304" pitchFamily="18" charset="0"/>
              </a:rPr>
              <a:t>           Class Diagram</a:t>
            </a:r>
            <a:endParaRPr lang="en-US" altLang="en-US" sz="3600" b="1" dirty="0">
              <a:latin typeface="Times New Roman" panose="02020603050405020304" pitchFamily="18" charset="0"/>
              <a:ea typeface="Times New Roman" panose="02020603050405020304" pitchFamily="18" charset="0"/>
            </a:endParaRPr>
          </a:p>
        </p:txBody>
      </p:sp>
      <p:pic>
        <p:nvPicPr>
          <p:cNvPr id="29702" name="Picture 5"/>
          <p:cNvPicPr>
            <a:picLocks noChangeAspect="1"/>
          </p:cNvPicPr>
          <p:nvPr/>
        </p:nvPicPr>
        <p:blipFill>
          <a:blip r:embed="rId1"/>
          <a:stretch>
            <a:fillRect/>
          </a:stretch>
        </p:blipFill>
        <p:spPr>
          <a:xfrm>
            <a:off x="4230688" y="1282700"/>
            <a:ext cx="6226175" cy="5062538"/>
          </a:xfrm>
          <a:prstGeom prst="rect">
            <a:avLst/>
          </a:prstGeom>
          <a:noFill/>
          <a:ln w="9525">
            <a:noFill/>
          </a:ln>
        </p:spPr>
      </p:pic>
      <p:sp>
        <p:nvSpPr>
          <p:cNvPr id="29703" name="TextBox 7"/>
          <p:cNvSpPr txBox="1"/>
          <p:nvPr/>
        </p:nvSpPr>
        <p:spPr>
          <a:xfrm>
            <a:off x="582613" y="6359525"/>
            <a:ext cx="17122775" cy="3108325"/>
          </a:xfrm>
          <a:prstGeom prst="rect">
            <a:avLst/>
          </a:prstGeom>
          <a:noFill/>
          <a:ln w="9525">
            <a:noFill/>
          </a:ln>
        </p:spPr>
        <p:txBody>
          <a:bodyPr>
            <a:spAutoFit/>
          </a:bodyPr>
          <a:p>
            <a:pPr marL="457200" indent="-457200" algn="just">
              <a:buFont typeface="Wingdings" panose="05000000000000000000" pitchFamily="2" charset="2"/>
              <a:buChar char="Ø"/>
            </a:pPr>
            <a:r>
              <a:rPr sz="2800" dirty="0">
                <a:latin typeface="Calibri" panose="020F0502020204030204" pitchFamily="34" charset="0"/>
              </a:rPr>
              <a:t>Class diagram for tumor detection using machine learning would represent the various classes (or entities) in the system, along with their attributes and relationships.</a:t>
            </a:r>
            <a:endParaRPr sz="2800" dirty="0">
              <a:latin typeface="Calibri" panose="020F0502020204030204" pitchFamily="34" charset="0"/>
            </a:endParaRPr>
          </a:p>
          <a:p>
            <a:pPr marL="457200" indent="-457200" algn="just">
              <a:buFont typeface="Wingdings" panose="05000000000000000000" pitchFamily="2" charset="2"/>
              <a:buChar char="Ø"/>
            </a:pPr>
            <a:r>
              <a:rPr sz="2800" dirty="0">
                <a:latin typeface="Calibri" panose="020F0502020204030204" pitchFamily="34" charset="0"/>
              </a:rPr>
              <a:t> This class diagram outlines the key entities involved in the tumor detection process using machine learning, including patients, medical images, tumor detection algorithms, detection results, healthcare providers, diagnoses, and treatment plans. </a:t>
            </a:r>
            <a:endParaRPr sz="2800" dirty="0">
              <a:latin typeface="Calibri" panose="020F0502020204030204" pitchFamily="34" charset="0"/>
            </a:endParaRPr>
          </a:p>
          <a:p>
            <a:pPr marL="457200" indent="-457200" algn="just">
              <a:buFont typeface="Wingdings" panose="05000000000000000000" pitchFamily="2" charset="2"/>
              <a:buChar char="Ø"/>
            </a:pPr>
            <a:r>
              <a:rPr sz="2800" dirty="0">
                <a:latin typeface="Calibri" panose="020F0502020204030204" pitchFamily="34" charset="0"/>
              </a:rPr>
              <a:t>It also illustrates the associations between these entities, high lighting how they are related to each other within the system. </a:t>
            </a:r>
            <a:endParaRPr lang="en-IN" altLang="x-none" sz="2800" dirty="0">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12293" name="Rectangle 4"/>
          <p:cNvSpPr/>
          <p:nvPr/>
        </p:nvSpPr>
        <p:spPr>
          <a:xfrm>
            <a:off x="654050" y="771525"/>
            <a:ext cx="16292513" cy="8347075"/>
          </a:xfrm>
          <a:prstGeom prst="rect">
            <a:avLst/>
          </a:prstGeom>
          <a:noFill/>
          <a:ln w="9525">
            <a:noFill/>
          </a:ln>
        </p:spPr>
        <p:txBody>
          <a:bodyPr>
            <a:spAutoFit/>
          </a:bodyPr>
          <a:p>
            <a:pPr eaLnBrk="1" hangingPunct="1">
              <a:lnSpc>
                <a:spcPct val="150000"/>
              </a:lnSpc>
            </a:pPr>
            <a:r>
              <a:rPr lang="en-IN" altLang="en-US" sz="2000" b="1" dirty="0">
                <a:latin typeface="Times New Roman" panose="02020603050405020304" pitchFamily="18" charset="0"/>
                <a:cs typeface="Times New Roman" panose="02020603050405020304" pitchFamily="18" charset="0"/>
              </a:rPr>
              <a:t>OVERVIEW </a:t>
            </a:r>
            <a:endParaRPr lang="en-IN" altLang="en-US" sz="2000" b="1"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ABSTRACT</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OBJECTIVE</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INTRODUCTION</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LITERATURE REVIEW (SOFT COPY OF PAPERS TO BE LINKED AS HYPERLINK)</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DESIGN AND METHODOLOGIES</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IMPLEMENTATION</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TESTING</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INPUT AND OUTPUT</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INCLUDE DEMO VIDEO (You Tube URL of complete demonstration of project by All members as Voice over)</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CONCLUSION</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FUTURE ENHANCEMENTS</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SOCIETAL IMPACT OF PROJECT </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WEB REFERENCES LINK (TILL REVIEW DATE ALL LINKS TO BE INCLUDED DAY WISE)</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PLAGIARISM REPORT OF PROJECT REPORT AND PPT</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POSTER PRESENTATION</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JOURNAL/CONFERENCE PUBLICATION PROOF</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REFERENCES</a:t>
            </a:r>
            <a:endParaRPr lang="en-IN" altLang="en-US" sz="2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30725" name="Rectangle 4"/>
          <p:cNvSpPr/>
          <p:nvPr/>
        </p:nvSpPr>
        <p:spPr>
          <a:xfrm>
            <a:off x="5049838" y="531813"/>
            <a:ext cx="9144000" cy="647700"/>
          </a:xfrm>
          <a:prstGeom prst="rect">
            <a:avLst/>
          </a:prstGeom>
          <a:noFill/>
          <a:ln w="9525">
            <a:noFill/>
          </a:ln>
        </p:spPr>
        <p:txBody>
          <a:bodyPr>
            <a:spAutoFit/>
          </a:bodyPr>
          <a:p>
            <a:pPr eaLnBrk="1" hangingPunct="1"/>
            <a:r>
              <a:rPr lang="en-US" altLang="en-US" sz="3600" b="1" dirty="0">
                <a:latin typeface="Times New Roman" panose="02020603050405020304" pitchFamily="18" charset="0"/>
                <a:cs typeface="Times New Roman" panose="02020603050405020304" pitchFamily="18" charset="0"/>
              </a:rPr>
              <a:t>Activity Diagram</a:t>
            </a:r>
            <a:endParaRPr lang="en-US" altLang="en-US" sz="3600" b="1" dirty="0">
              <a:latin typeface="Times New Roman" panose="02020603050405020304" pitchFamily="18" charset="0"/>
              <a:ea typeface="Times New Roman" panose="02020603050405020304" pitchFamily="18" charset="0"/>
            </a:endParaRPr>
          </a:p>
        </p:txBody>
      </p:sp>
      <p:sp>
        <p:nvSpPr>
          <p:cNvPr id="30726" name="TextBox 7"/>
          <p:cNvSpPr txBox="1"/>
          <p:nvPr/>
        </p:nvSpPr>
        <p:spPr>
          <a:xfrm>
            <a:off x="323850" y="6399213"/>
            <a:ext cx="17049750" cy="3108325"/>
          </a:xfrm>
          <a:prstGeom prst="rect">
            <a:avLst/>
          </a:prstGeom>
          <a:noFill/>
          <a:ln w="9525">
            <a:noFill/>
          </a:ln>
        </p:spPr>
        <p:txBody>
          <a:bodyPr>
            <a:spAutoFit/>
          </a:bodyPr>
          <a:p>
            <a:pPr marL="457200" indent="-457200" algn="just">
              <a:buFont typeface="Wingdings" panose="05000000000000000000" pitchFamily="2" charset="2"/>
              <a:buChar char="Ø"/>
            </a:pPr>
            <a:r>
              <a:rPr sz="2800" dirty="0">
                <a:latin typeface="Calibri" panose="020F0502020204030204" pitchFamily="34" charset="0"/>
              </a:rPr>
              <a:t>Activity Diagram for tumor detection using machine learning can provide a visual representation of the workflow involved in the detection process. </a:t>
            </a:r>
            <a:endParaRPr sz="2800" dirty="0">
              <a:latin typeface="Calibri" panose="020F0502020204030204" pitchFamily="34" charset="0"/>
            </a:endParaRPr>
          </a:p>
          <a:p>
            <a:pPr marL="457200" indent="-457200" algn="just">
              <a:buFont typeface="Wingdings" panose="05000000000000000000" pitchFamily="2" charset="2"/>
              <a:buChar char="Ø"/>
            </a:pPr>
            <a:r>
              <a:rPr sz="2800" dirty="0">
                <a:latin typeface="Calibri" panose="020F0502020204030204" pitchFamily="34" charset="0"/>
              </a:rPr>
              <a:t>The process begins when a patient uploads a medical image for tumor de tection. The system receives the uploaded image and proceeds to the preprocessing stage.The uploaded medical image undergoes preprocessing to enhance its quality and prepare it for tumor detection.</a:t>
            </a:r>
            <a:endParaRPr sz="2800" dirty="0">
              <a:latin typeface="Calibri" panose="020F0502020204030204" pitchFamily="34" charset="0"/>
            </a:endParaRPr>
          </a:p>
          <a:p>
            <a:pPr marL="457200" indent="-457200" algn="just">
              <a:buFont typeface="Wingdings" panose="05000000000000000000" pitchFamily="2" charset="2"/>
              <a:buChar char="Ø"/>
            </a:pPr>
            <a:r>
              <a:rPr sz="2800" dirty="0">
                <a:latin typeface="Calibri" panose="020F0502020204030204" pitchFamily="34" charset="0"/>
              </a:rPr>
              <a:t>Preprocessing steps may include noise reduction, normalization, and other image .After preprocessing, the system applies the tumor detection algorithm to the preprocessed image. </a:t>
            </a:r>
            <a:endParaRPr lang="en-IN" altLang="x-none" sz="2800" dirty="0">
              <a:latin typeface="Calibri" panose="020F0502020204030204" pitchFamily="34" charset="0"/>
            </a:endParaRPr>
          </a:p>
        </p:txBody>
      </p:sp>
      <p:pic>
        <p:nvPicPr>
          <p:cNvPr id="30727" name="Picture 11"/>
          <p:cNvPicPr>
            <a:picLocks noChangeAspect="1"/>
          </p:cNvPicPr>
          <p:nvPr/>
        </p:nvPicPr>
        <p:blipFill>
          <a:blip r:embed="rId1"/>
          <a:stretch>
            <a:fillRect/>
          </a:stretch>
        </p:blipFill>
        <p:spPr>
          <a:xfrm>
            <a:off x="4094163" y="1228725"/>
            <a:ext cx="6037262" cy="521335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31749" name="Rectangle 4"/>
          <p:cNvSpPr/>
          <p:nvPr/>
        </p:nvSpPr>
        <p:spPr>
          <a:xfrm>
            <a:off x="4405313" y="525463"/>
            <a:ext cx="9144000" cy="646112"/>
          </a:xfrm>
          <a:prstGeom prst="rect">
            <a:avLst/>
          </a:prstGeom>
          <a:noFill/>
          <a:ln w="9525">
            <a:noFill/>
          </a:ln>
        </p:spPr>
        <p:txBody>
          <a:bodyPr>
            <a:spAutoFit/>
          </a:bodyPr>
          <a:p>
            <a:pPr eaLnBrk="1" hangingPunct="1"/>
            <a:r>
              <a:rPr lang="en-US" altLang="en-US" sz="3600" b="1" dirty="0">
                <a:latin typeface="Times New Roman" panose="02020603050405020304" pitchFamily="18" charset="0"/>
                <a:cs typeface="Times New Roman" panose="02020603050405020304" pitchFamily="18" charset="0"/>
              </a:rPr>
              <a:t>Sequence Diagram</a:t>
            </a:r>
            <a:endParaRPr lang="en-US" altLang="en-US" sz="3600" b="1" dirty="0">
              <a:latin typeface="Times New Roman" panose="02020603050405020304" pitchFamily="18" charset="0"/>
              <a:ea typeface="Times New Roman" panose="02020603050405020304" pitchFamily="18" charset="0"/>
            </a:endParaRPr>
          </a:p>
        </p:txBody>
      </p:sp>
      <p:pic>
        <p:nvPicPr>
          <p:cNvPr id="31750" name="Picture 4"/>
          <p:cNvPicPr>
            <a:picLocks noChangeAspect="1"/>
          </p:cNvPicPr>
          <p:nvPr/>
        </p:nvPicPr>
        <p:blipFill>
          <a:blip r:embed="rId1"/>
          <a:stretch>
            <a:fillRect/>
          </a:stretch>
        </p:blipFill>
        <p:spPr>
          <a:xfrm>
            <a:off x="4757738" y="1566863"/>
            <a:ext cx="5899150" cy="5130800"/>
          </a:xfrm>
          <a:prstGeom prst="rect">
            <a:avLst/>
          </a:prstGeom>
          <a:noFill/>
          <a:ln w="9525">
            <a:noFill/>
          </a:ln>
        </p:spPr>
      </p:pic>
      <p:sp>
        <p:nvSpPr>
          <p:cNvPr id="31751" name="TextBox 6"/>
          <p:cNvSpPr txBox="1"/>
          <p:nvPr/>
        </p:nvSpPr>
        <p:spPr>
          <a:xfrm>
            <a:off x="590550" y="6697663"/>
            <a:ext cx="16900525" cy="2678112"/>
          </a:xfrm>
          <a:prstGeom prst="rect">
            <a:avLst/>
          </a:prstGeom>
          <a:noFill/>
          <a:ln w="9525">
            <a:noFill/>
          </a:ln>
        </p:spPr>
        <p:txBody>
          <a:bodyPr>
            <a:spAutoFit/>
          </a:bodyPr>
          <a:p>
            <a:pPr marL="457200" indent="-457200" algn="just">
              <a:buFont typeface="Wingdings" panose="05000000000000000000" pitchFamily="2" charset="2"/>
              <a:buChar char="Ø"/>
            </a:pPr>
            <a:r>
              <a:rPr sz="2800" dirty="0">
                <a:latin typeface="Calibri" panose="020F0502020204030204" pitchFamily="34" charset="0"/>
              </a:rPr>
              <a:t>Sequence diagram for tumor detection using machine learning illustrates the interactions between different components or actors in the system over time. </a:t>
            </a:r>
            <a:endParaRPr sz="2800" dirty="0">
              <a:latin typeface="Calibri" panose="020F0502020204030204" pitchFamily="34" charset="0"/>
            </a:endParaRPr>
          </a:p>
          <a:p>
            <a:pPr marL="457200" indent="-457200" algn="just">
              <a:buFont typeface="Wingdings" panose="05000000000000000000" pitchFamily="2" charset="2"/>
              <a:buChar char="Ø"/>
            </a:pPr>
            <a:r>
              <a:rPr sz="2800" dirty="0">
                <a:latin typeface="Calibri" panose="020F0502020204030204" pitchFamily="34" charset="0"/>
              </a:rPr>
              <a:t>The sequence starts when a patient uploads a medical image for tumor detection.The Patient actor initiates the interaction by sending a request to the system to upload the medical image.</a:t>
            </a:r>
            <a:endParaRPr sz="2800" dirty="0">
              <a:latin typeface="Calibri" panose="020F0502020204030204" pitchFamily="34" charset="0"/>
            </a:endParaRPr>
          </a:p>
          <a:p>
            <a:pPr marL="457200" indent="-457200" algn="just">
              <a:buFont typeface="Wingdings" panose="05000000000000000000" pitchFamily="2" charset="2"/>
              <a:buChar char="Ø"/>
            </a:pPr>
            <a:r>
              <a:rPr sz="2800" dirty="0">
                <a:latin typeface="Calibri" panose="020F0502020204030204" pitchFamily="34" charset="0"/>
              </a:rPr>
              <a:t>The System acknowledges the request and receives the medical image data.Once the image is uploaded, the System prepro cesses the medical image to enhance its quality for analysis.</a:t>
            </a:r>
            <a:endParaRPr lang="en-IN" altLang="x-none" sz="2800" dirty="0">
              <a:latin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32773" name="Rectangle 4"/>
          <p:cNvSpPr/>
          <p:nvPr/>
        </p:nvSpPr>
        <p:spPr>
          <a:xfrm>
            <a:off x="5203825" y="449263"/>
            <a:ext cx="2838450" cy="646112"/>
          </a:xfrm>
          <a:prstGeom prst="rect">
            <a:avLst/>
          </a:prstGeom>
          <a:noFill/>
          <a:ln w="9525">
            <a:noFill/>
          </a:ln>
        </p:spPr>
        <p:txBody>
          <a:bodyPr wrap="none">
            <a:spAutoFit/>
          </a:bodyPr>
          <a:p>
            <a:pPr eaLnBrk="1" hangingPunct="1"/>
            <a:r>
              <a:rPr lang="en-US" altLang="en-US" sz="3600" b="1" dirty="0">
                <a:latin typeface="Times New Roman" panose="02020603050405020304" pitchFamily="18" charset="0"/>
                <a:cs typeface="Times New Roman" panose="02020603050405020304" pitchFamily="18" charset="0"/>
              </a:rPr>
              <a:t>E-R Diagram</a:t>
            </a:r>
            <a:endParaRPr lang="en-US" altLang="en-US" sz="3600" b="1"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33797" name="Rectangle 4"/>
          <p:cNvSpPr/>
          <p:nvPr/>
        </p:nvSpPr>
        <p:spPr>
          <a:xfrm>
            <a:off x="4425950" y="539750"/>
            <a:ext cx="9144000" cy="646113"/>
          </a:xfrm>
          <a:prstGeom prst="rect">
            <a:avLst/>
          </a:prstGeom>
          <a:noFill/>
          <a:ln w="9525">
            <a:noFill/>
          </a:ln>
        </p:spPr>
        <p:txBody>
          <a:bodyPr>
            <a:spAutoFit/>
          </a:bodyPr>
          <a:p>
            <a:pPr eaLnBrk="1" hangingPunct="1"/>
            <a:r>
              <a:rPr lang="en-US" altLang="en-US" sz="3600" b="1" dirty="0">
                <a:latin typeface="Times New Roman" panose="02020603050405020304" pitchFamily="18" charset="0"/>
                <a:cs typeface="Times New Roman" panose="02020603050405020304" pitchFamily="18" charset="0"/>
              </a:rPr>
              <a:t>Collaboration Diagram</a:t>
            </a:r>
            <a:endParaRPr lang="en-US" altLang="en-US" sz="3600" b="1" dirty="0">
              <a:latin typeface="Times New Roman" panose="02020603050405020304" pitchFamily="18" charset="0"/>
              <a:ea typeface="Times New Roman" panose="02020603050405020304" pitchFamily="18" charset="0"/>
            </a:endParaRPr>
          </a:p>
        </p:txBody>
      </p:sp>
      <p:pic>
        <p:nvPicPr>
          <p:cNvPr id="33798" name="Picture 9"/>
          <p:cNvPicPr>
            <a:picLocks noChangeAspect="1"/>
          </p:cNvPicPr>
          <p:nvPr/>
        </p:nvPicPr>
        <p:blipFill>
          <a:blip r:embed="rId1"/>
          <a:stretch>
            <a:fillRect/>
          </a:stretch>
        </p:blipFill>
        <p:spPr>
          <a:xfrm>
            <a:off x="5106988" y="1316038"/>
            <a:ext cx="5243512" cy="5083175"/>
          </a:xfrm>
          <a:prstGeom prst="rect">
            <a:avLst/>
          </a:prstGeom>
          <a:noFill/>
          <a:ln w="9525">
            <a:noFill/>
          </a:ln>
        </p:spPr>
      </p:pic>
      <p:sp>
        <p:nvSpPr>
          <p:cNvPr id="33799" name="TextBox 11"/>
          <p:cNvSpPr txBox="1"/>
          <p:nvPr/>
        </p:nvSpPr>
        <p:spPr>
          <a:xfrm>
            <a:off x="471488" y="6705600"/>
            <a:ext cx="17064037" cy="2678113"/>
          </a:xfrm>
          <a:prstGeom prst="rect">
            <a:avLst/>
          </a:prstGeom>
          <a:noFill/>
          <a:ln w="9525">
            <a:noFill/>
          </a:ln>
        </p:spPr>
        <p:txBody>
          <a:bodyPr>
            <a:spAutoFit/>
          </a:bodyPr>
          <a:p>
            <a:pPr marL="457200" indent="-457200" algn="just">
              <a:buFont typeface="Wingdings" panose="05000000000000000000" pitchFamily="2" charset="2"/>
              <a:buChar char="Ø"/>
            </a:pPr>
            <a:r>
              <a:rPr sz="2800" dirty="0">
                <a:latin typeface="Calibri" panose="020F0502020204030204" pitchFamily="34" charset="0"/>
              </a:rPr>
              <a:t>Collaboration Diagram, also known as a communication diagram, illustrates the interactions and relationships between objects or ac tors in a system.</a:t>
            </a:r>
            <a:endParaRPr sz="2800" dirty="0">
              <a:latin typeface="Calibri" panose="020F0502020204030204" pitchFamily="34" charset="0"/>
            </a:endParaRPr>
          </a:p>
          <a:p>
            <a:pPr marL="457200" indent="-457200" algn="just">
              <a:buFont typeface="Wingdings" panose="05000000000000000000" pitchFamily="2" charset="2"/>
              <a:buChar char="Ø"/>
            </a:pPr>
            <a:r>
              <a:rPr sz="2800" dirty="0">
                <a:latin typeface="Calibri" panose="020F0502020204030204" pitchFamily="34" charset="0"/>
              </a:rPr>
              <a:t> In the context of tumor detection using machine learning, a col laboration diagram can depict how various components collaborate to achieve tumor detection.</a:t>
            </a:r>
            <a:endParaRPr sz="2800" dirty="0">
              <a:latin typeface="Calibri" panose="020F0502020204030204" pitchFamily="34" charset="0"/>
            </a:endParaRPr>
          </a:p>
          <a:p>
            <a:pPr marL="457200" indent="-457200" algn="just">
              <a:buFont typeface="Wingdings" panose="05000000000000000000" pitchFamily="2" charset="2"/>
              <a:buChar char="Ø"/>
            </a:pPr>
            <a:r>
              <a:rPr sz="2800" dirty="0">
                <a:latin typeface="Calibri" panose="020F0502020204030204" pitchFamily="34" charset="0"/>
              </a:rPr>
              <a:t>Initiates the process by uploading a medical image for tumor detec tion.Represents the overall system responsible for coordinating the tumor detection process.An object representing the uploaded medical image.</a:t>
            </a:r>
            <a:endParaRPr lang="en-IN" altLang="x-none" sz="2800" dirty="0">
              <a:latin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34821" name="Rectangle 4"/>
          <p:cNvSpPr/>
          <p:nvPr/>
        </p:nvSpPr>
        <p:spPr>
          <a:xfrm>
            <a:off x="603250" y="1806575"/>
            <a:ext cx="17394238" cy="1939925"/>
          </a:xfrm>
          <a:prstGeom prst="rect">
            <a:avLst/>
          </a:prstGeom>
          <a:noFill/>
          <a:ln w="9525">
            <a:noFill/>
          </a:ln>
        </p:spPr>
        <p:txBody>
          <a:bodyPr>
            <a:spAutoFit/>
          </a:bodyPr>
          <a:p>
            <a:pPr lvl="1" eaLnBrk="1" hangingPunct="1">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UNIT TESTING</a:t>
            </a:r>
            <a:endParaRPr lang="en-IN" altLang="en-US" sz="2400" i="1" dirty="0">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INTEGRATION TESTING</a:t>
            </a:r>
            <a:endParaRPr lang="en-US" altLang="en-US" sz="2400" dirty="0">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FUNCTIONAL TESTING</a:t>
            </a:r>
            <a:endParaRPr lang="en-US" altLang="en-US" sz="2400" dirty="0">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WHITE BOX TESTING</a:t>
            </a:r>
            <a:endParaRPr lang="en-US" altLang="en-US" sz="2400" dirty="0">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BLACK BOX TESTING</a:t>
            </a:r>
            <a:endParaRPr lang="en-IN" altLang="en-US" sz="2400" dirty="0">
              <a:latin typeface="Times New Roman" panose="02020603050405020304" pitchFamily="18" charset="0"/>
              <a:ea typeface="Times New Roman" panose="02020603050405020304" pitchFamily="18" charset="0"/>
            </a:endParaRPr>
          </a:p>
        </p:txBody>
      </p:sp>
      <p:sp>
        <p:nvSpPr>
          <p:cNvPr id="34822" name="Rectangle 5"/>
          <p:cNvSpPr/>
          <p:nvPr/>
        </p:nvSpPr>
        <p:spPr>
          <a:xfrm>
            <a:off x="6523038" y="387350"/>
            <a:ext cx="2236787" cy="646113"/>
          </a:xfrm>
          <a:prstGeom prst="rect">
            <a:avLst/>
          </a:prstGeom>
          <a:noFill/>
          <a:ln w="9525">
            <a:noFill/>
          </a:ln>
        </p:spPr>
        <p:txBody>
          <a:bodyPr wrap="none">
            <a:spAutoFit/>
          </a:bodyPr>
          <a:p>
            <a:pPr eaLnBrk="1" hangingPunct="1"/>
            <a:r>
              <a:rPr lang="en-IN" altLang="en-US" sz="3600" b="1" dirty="0">
                <a:latin typeface="Times New Roman" panose="02020603050405020304" pitchFamily="18" charset="0"/>
                <a:cs typeface="Times New Roman" panose="02020603050405020304" pitchFamily="18" charset="0"/>
              </a:rPr>
              <a:t>TESTING</a:t>
            </a:r>
            <a:endParaRPr lang="en-IN" altLang="en-US" sz="3600" dirty="0">
              <a:latin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35845" name="Rectangle 4"/>
          <p:cNvSpPr/>
          <p:nvPr/>
        </p:nvSpPr>
        <p:spPr>
          <a:xfrm>
            <a:off x="5910263" y="320675"/>
            <a:ext cx="3951287" cy="646113"/>
          </a:xfrm>
          <a:prstGeom prst="rect">
            <a:avLst/>
          </a:prstGeom>
          <a:noFill/>
          <a:ln w="9525">
            <a:noFill/>
          </a:ln>
        </p:spPr>
        <p:txBody>
          <a:bodyPr wrap="none">
            <a:spAutoFit/>
          </a:bodyPr>
          <a:p>
            <a:pPr lvl="1" eaLnBrk="1" hangingPunct="1"/>
            <a:r>
              <a:rPr lang="en-US" altLang="en-US" sz="3600" b="1" dirty="0">
                <a:latin typeface="Times New Roman" panose="02020603050405020304" pitchFamily="18" charset="0"/>
                <a:cs typeface="Times New Roman" panose="02020603050405020304" pitchFamily="18" charset="0"/>
              </a:rPr>
              <a:t>UNIT TESTING</a:t>
            </a:r>
            <a:endParaRPr lang="en-IN" altLang="en-US" sz="3600" b="1" i="1" dirty="0">
              <a:latin typeface="Times New Roman" panose="02020603050405020304" pitchFamily="18" charset="0"/>
              <a:ea typeface="Times New Roman" panose="02020603050405020304" pitchFamily="18" charset="0"/>
            </a:endParaRPr>
          </a:p>
        </p:txBody>
      </p:sp>
      <p:sp>
        <p:nvSpPr>
          <p:cNvPr id="35846" name="Rectangle 5"/>
          <p:cNvSpPr/>
          <p:nvPr/>
        </p:nvSpPr>
        <p:spPr>
          <a:xfrm>
            <a:off x="395288" y="1211263"/>
            <a:ext cx="16830675" cy="1384300"/>
          </a:xfrm>
          <a:prstGeom prst="rect">
            <a:avLst/>
          </a:prstGeom>
          <a:noFill/>
          <a:ln w="9525">
            <a:noFill/>
          </a:ln>
        </p:spPr>
        <p:txBody>
          <a:bodyPr>
            <a:spAutoFit/>
          </a:bodyPr>
          <a:p>
            <a:pPr marL="457200" indent="-457200" algn="just" eaLnBrk="1" hangingPunct="1">
              <a:buFont typeface="Wingdings" panose="05000000000000000000" pitchFamily="2" charset="2"/>
              <a:buChar char="Ø"/>
            </a:pPr>
            <a:r>
              <a:rPr sz="2800" dirty="0">
                <a:latin typeface="Calibri" panose="020F0502020204030204" pitchFamily="34" charset="0"/>
              </a:rPr>
              <a:t>Unit testing is one of the most fundamental software testing process in which the smallest individual units of the software which are testable are scrutinized and ordered for proper execution of the software to give the desired output.</a:t>
            </a:r>
            <a:endParaRPr lang="en-IN" altLang="en-US" sz="2800" dirty="0">
              <a:latin typeface="Times New Roman" panose="02020603050405020304" pitchFamily="18" charset="0"/>
              <a:ea typeface="Times New Roman" panose="02020603050405020304" pitchFamily="18" charset="0"/>
            </a:endParaRPr>
          </a:p>
        </p:txBody>
      </p:sp>
      <p:pic>
        <p:nvPicPr>
          <p:cNvPr id="35847" name="Picture 7"/>
          <p:cNvPicPr>
            <a:picLocks noChangeAspect="1"/>
          </p:cNvPicPr>
          <p:nvPr/>
        </p:nvPicPr>
        <p:blipFill>
          <a:blip r:embed="rId1"/>
          <a:stretch>
            <a:fillRect/>
          </a:stretch>
        </p:blipFill>
        <p:spPr>
          <a:xfrm>
            <a:off x="4494213" y="3149600"/>
            <a:ext cx="7559675" cy="6272213"/>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5" name="Rectangle 4"/>
          <p:cNvSpPr/>
          <p:nvPr/>
        </p:nvSpPr>
        <p:spPr>
          <a:xfrm>
            <a:off x="6297613" y="490538"/>
            <a:ext cx="5600700" cy="646113"/>
          </a:xfrm>
          <a:prstGeom prst="rect">
            <a:avLst/>
          </a:prstGeom>
        </p:spPr>
        <p:txBody>
          <a:bodyPr wrap="square">
            <a:spAutoFit/>
          </a:bodyPr>
          <a:lstStyle/>
          <a:p>
            <a:pPr marL="355600" marR="0" lvl="0" indent="-343535" algn="l" defTabSz="457200" rtl="0" eaLnBrk="1" fontAlgn="auto" latinLnBrk="0" hangingPunct="1">
              <a:lnSpc>
                <a:spcPct val="100000"/>
              </a:lnSpc>
              <a:spcBef>
                <a:spcPts val="100"/>
              </a:spcBef>
              <a:spcAft>
                <a:spcPts val="0"/>
              </a:spcAft>
              <a:buClrTx/>
              <a:buSzPct val="83000"/>
              <a:buFontTx/>
              <a:buNone/>
              <a:tabLst>
                <a:tab pos="355600" algn="l"/>
                <a:tab pos="356235" algn="l"/>
              </a:tabLst>
              <a:defRPr/>
            </a:pPr>
            <a:r>
              <a:rPr kumimoji="0" lang="en-IN" sz="3600" b="1" i="0" u="none" strike="noStrike" kern="1200" cap="none" spc="-5" normalizeH="0" baseline="0" noProof="0" dirty="0">
                <a:ln>
                  <a:noFill/>
                </a:ln>
                <a:solidFill>
                  <a:schemeClr val="tx1"/>
                </a:solidFill>
                <a:effectLst/>
                <a:uLnTx/>
                <a:uFillTx/>
                <a:latin typeface="Times New Roman" panose="02020603050405020304"/>
                <a:ea typeface="+mn-ea"/>
                <a:cs typeface="Times New Roman" panose="02020603050405020304"/>
              </a:rPr>
              <a:t>INTEGRATION</a:t>
            </a:r>
            <a:r>
              <a:rPr kumimoji="0" lang="en-IN" sz="3600" b="1" i="0" u="none" strike="noStrike" kern="1200" cap="none" spc="10" normalizeH="0" baseline="0" noProof="0" dirty="0">
                <a:ln>
                  <a:noFill/>
                </a:ln>
                <a:solidFill>
                  <a:schemeClr val="tx1"/>
                </a:solidFill>
                <a:effectLst/>
                <a:uLnTx/>
                <a:uFillTx/>
                <a:latin typeface="Times New Roman" panose="02020603050405020304"/>
                <a:ea typeface="+mn-ea"/>
                <a:cs typeface="Times New Roman" panose="02020603050405020304"/>
              </a:rPr>
              <a:t> </a:t>
            </a:r>
            <a:r>
              <a:rPr kumimoji="0" lang="en-IN" sz="3600" b="1" i="0" u="none" strike="noStrike" kern="1200" cap="none" spc="-25" normalizeH="0" baseline="0" noProof="0" dirty="0">
                <a:ln>
                  <a:noFill/>
                </a:ln>
                <a:solidFill>
                  <a:schemeClr val="tx1"/>
                </a:solidFill>
                <a:effectLst/>
                <a:uLnTx/>
                <a:uFillTx/>
                <a:latin typeface="Times New Roman" panose="02020603050405020304"/>
                <a:ea typeface="+mn-ea"/>
                <a:cs typeface="Times New Roman" panose="02020603050405020304"/>
              </a:rPr>
              <a:t>TESTING</a:t>
            </a:r>
            <a:endParaRPr kumimoji="0" lang="en-IN" sz="3600" b="0" i="0"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endParaRPr>
          </a:p>
        </p:txBody>
      </p:sp>
      <p:sp>
        <p:nvSpPr>
          <p:cNvPr id="36870" name="Rectangle 5"/>
          <p:cNvSpPr/>
          <p:nvPr/>
        </p:nvSpPr>
        <p:spPr>
          <a:xfrm>
            <a:off x="398463" y="1547813"/>
            <a:ext cx="17411700" cy="1385887"/>
          </a:xfrm>
          <a:prstGeom prst="rect">
            <a:avLst/>
          </a:prstGeom>
          <a:noFill/>
          <a:ln w="9525">
            <a:noFill/>
          </a:ln>
        </p:spPr>
        <p:txBody>
          <a:bodyPr>
            <a:spAutoFit/>
          </a:bodyPr>
          <a:p>
            <a:pPr marL="457200" indent="-457200" algn="just" eaLnBrk="1" hangingPunct="1">
              <a:buFont typeface="Wingdings" panose="05000000000000000000" pitchFamily="2" charset="2"/>
              <a:buChar char="Ø"/>
            </a:pPr>
            <a:r>
              <a:rPr sz="2800" dirty="0">
                <a:latin typeface="Calibri" panose="020F0502020204030204" pitchFamily="34" charset="0"/>
              </a:rPr>
              <a:t>Integration testing is known as the second level of the software testing process, following unit testing. Integration testing involves checking individual components or units of a software project to expose defects and problems to verify that they work together as designed</a:t>
            </a:r>
            <a:endParaRPr lang="en-IN" altLang="en-US" sz="2800" dirty="0">
              <a:latin typeface="Calibri" panose="020F0502020204030204" pitchFamily="34" charset="0"/>
            </a:endParaRPr>
          </a:p>
        </p:txBody>
      </p:sp>
      <p:pic>
        <p:nvPicPr>
          <p:cNvPr id="36871" name="Picture 8"/>
          <p:cNvPicPr>
            <a:picLocks noChangeAspect="1"/>
          </p:cNvPicPr>
          <p:nvPr/>
        </p:nvPicPr>
        <p:blipFill>
          <a:blip r:embed="rId1"/>
          <a:stretch>
            <a:fillRect/>
          </a:stretch>
        </p:blipFill>
        <p:spPr>
          <a:xfrm>
            <a:off x="4616450" y="2946400"/>
            <a:ext cx="8147050" cy="6424613"/>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DC649545-2A13-497C-85C6-ED20DD1C7E96}" type="datetime4">
              <a:rPr kumimoji="0" lang="en-US" sz="1350" b="0" i="0" u="none" strike="noStrike" kern="1200" cap="none" spc="0" normalizeH="0" baseline="0" noProof="0" smtClean="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6" name="TextBox 5"/>
          <p:cNvSpPr txBox="1"/>
          <p:nvPr/>
        </p:nvSpPr>
        <p:spPr>
          <a:xfrm>
            <a:off x="6135688" y="317500"/>
            <a:ext cx="9144000" cy="646113"/>
          </a:xfrm>
          <a:prstGeom prst="rect">
            <a:avLst/>
          </a:prstGeom>
          <a:noFill/>
        </p:spPr>
        <p:txBody>
          <a:bodyPr wrap="square">
            <a:spAutoFit/>
          </a:bodyPr>
          <a:lstStyle/>
          <a:p>
            <a:pPr marL="355600" marR="0" indent="-343535" defTabSz="457200" eaLnBrk="1" fontAlgn="auto" hangingPunct="1">
              <a:spcBef>
                <a:spcPts val="100"/>
              </a:spcBef>
              <a:spcAft>
                <a:spcPts val="0"/>
              </a:spcAft>
              <a:buClrTx/>
              <a:buSzPct val="83000"/>
              <a:buFontTx/>
              <a:buNone/>
              <a:tabLst>
                <a:tab pos="355600" algn="l"/>
                <a:tab pos="356235" algn="l"/>
              </a:tabLst>
              <a:defRPr/>
            </a:pPr>
            <a:r>
              <a:rPr kumimoji="0" lang="en-IN" sz="3600" b="1" kern="1200" cap="none" spc="-5" normalizeH="0" baseline="0" noProof="0" dirty="0">
                <a:latin typeface="Times New Roman" panose="02020603050405020304" pitchFamily="18" charset="0"/>
                <a:ea typeface="+mn-ea"/>
                <a:cs typeface="Times New Roman" panose="02020603050405020304" pitchFamily="18" charset="0"/>
              </a:rPr>
              <a:t>SYSTEM </a:t>
            </a:r>
            <a:r>
              <a:rPr kumimoji="0" lang="en-IN" sz="3600" b="1" kern="1200" cap="none" spc="-25" normalizeH="0" baseline="0" noProof="0" dirty="0">
                <a:latin typeface="Times New Roman" panose="02020603050405020304" pitchFamily="18" charset="0"/>
                <a:ea typeface="+mn-ea"/>
                <a:cs typeface="Times New Roman" panose="02020603050405020304" pitchFamily="18" charset="0"/>
              </a:rPr>
              <a:t>TESTING</a:t>
            </a:r>
            <a:endParaRPr kumimoji="0" lang="en-IN" sz="3600" kern="1200" cap="none" spc="0" normalizeH="0" baseline="0" noProof="0" dirty="0">
              <a:latin typeface="Times New Roman" panose="02020603050405020304" pitchFamily="18" charset="0"/>
              <a:ea typeface="+mn-ea"/>
              <a:cs typeface="Times New Roman" panose="02020603050405020304" pitchFamily="18" charset="0"/>
            </a:endParaRPr>
          </a:p>
        </p:txBody>
      </p:sp>
      <p:pic>
        <p:nvPicPr>
          <p:cNvPr id="37894" name="Picture 7"/>
          <p:cNvPicPr>
            <a:picLocks noChangeAspect="1"/>
          </p:cNvPicPr>
          <p:nvPr/>
        </p:nvPicPr>
        <p:blipFill>
          <a:blip r:embed="rId1"/>
          <a:stretch>
            <a:fillRect/>
          </a:stretch>
        </p:blipFill>
        <p:spPr>
          <a:xfrm>
            <a:off x="3392488" y="2368550"/>
            <a:ext cx="8878887" cy="6503988"/>
          </a:xfrm>
          <a:prstGeom prst="rect">
            <a:avLst/>
          </a:prstGeom>
          <a:noFill/>
          <a:ln w="9525">
            <a:noFill/>
          </a:ln>
        </p:spPr>
      </p:pic>
      <p:sp>
        <p:nvSpPr>
          <p:cNvPr id="37895" name="TextBox 9"/>
          <p:cNvSpPr txBox="1"/>
          <p:nvPr/>
        </p:nvSpPr>
        <p:spPr>
          <a:xfrm>
            <a:off x="841375" y="1414463"/>
            <a:ext cx="17240250" cy="584200"/>
          </a:xfrm>
          <a:prstGeom prst="rect">
            <a:avLst/>
          </a:prstGeom>
          <a:noFill/>
          <a:ln w="9525">
            <a:noFill/>
          </a:ln>
        </p:spPr>
        <p:txBody>
          <a:bodyPr>
            <a:spAutoFit/>
          </a:bodyPr>
          <a:p>
            <a:pPr marL="457200" indent="-457200">
              <a:buFont typeface="Wingdings" panose="05000000000000000000" pitchFamily="2" charset="2"/>
              <a:buChar char="Ø"/>
            </a:pPr>
            <a:r>
              <a:rPr sz="3200" dirty="0">
                <a:latin typeface="Calibri" panose="020F0502020204030204" pitchFamily="34" charset="0"/>
              </a:rPr>
              <a:t>System testing is all about the testing of a complete and fully integrated software.</a:t>
            </a:r>
            <a:endParaRPr lang="en-IN" altLang="x-none" sz="3200" dirty="0">
              <a:latin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5" name="Rectangle 4"/>
          <p:cNvSpPr/>
          <p:nvPr/>
        </p:nvSpPr>
        <p:spPr>
          <a:xfrm>
            <a:off x="6564313" y="323850"/>
            <a:ext cx="4737100" cy="647700"/>
          </a:xfrm>
          <a:prstGeom prst="rect">
            <a:avLst/>
          </a:prstGeom>
        </p:spPr>
        <p:txBody>
          <a:bodyPr wrap="none">
            <a:spAutoFit/>
          </a:bodyPr>
          <a:lstStyle/>
          <a:p>
            <a:pPr marL="12700" marR="0" lvl="0" indent="0" algn="l" defTabSz="457200" rtl="0" eaLnBrk="1" fontAlgn="auto" latinLnBrk="0" hangingPunct="1">
              <a:lnSpc>
                <a:spcPct val="100000"/>
              </a:lnSpc>
              <a:spcBef>
                <a:spcPts val="105"/>
              </a:spcBef>
              <a:spcAft>
                <a:spcPts val="0"/>
              </a:spcAft>
              <a:buClrTx/>
              <a:buSzTx/>
              <a:buFontTx/>
              <a:buNone/>
              <a:defRPr/>
            </a:pPr>
            <a:r>
              <a:rPr kumimoji="0" lang="en-IN" sz="3600" b="1" i="0" u="none" strike="noStrike" kern="1200" cap="none" spc="-25" normalizeH="0" baseline="0" noProof="0" dirty="0">
                <a:ln>
                  <a:noFill/>
                </a:ln>
                <a:solidFill>
                  <a:schemeClr val="tx1"/>
                </a:solidFill>
                <a:effectLst/>
                <a:uLnTx/>
                <a:uFillTx/>
                <a:latin typeface="Times New Roman" panose="02020603050405020304"/>
                <a:ea typeface="+mn-ea"/>
                <a:cs typeface="Times New Roman" panose="02020603050405020304"/>
              </a:rPr>
              <a:t>INPUT</a:t>
            </a:r>
            <a:r>
              <a:rPr kumimoji="0" lang="en-IN" sz="3600" b="1" i="0" u="none" strike="noStrike" kern="1200" cap="none" spc="85" normalizeH="0" baseline="0" noProof="0" dirty="0">
                <a:ln>
                  <a:noFill/>
                </a:ln>
                <a:solidFill>
                  <a:schemeClr val="tx1"/>
                </a:solidFill>
                <a:effectLst/>
                <a:uLnTx/>
                <a:uFillTx/>
                <a:latin typeface="Times New Roman" panose="02020603050405020304"/>
                <a:ea typeface="+mn-ea"/>
                <a:cs typeface="Times New Roman" panose="02020603050405020304"/>
              </a:rPr>
              <a:t> </a:t>
            </a:r>
            <a:r>
              <a:rPr kumimoji="0" lang="en-IN" sz="3600" b="1" i="0" u="none" strike="noStrike" kern="1200" cap="none" spc="-10" normalizeH="0" baseline="0" noProof="0" dirty="0">
                <a:ln>
                  <a:noFill/>
                </a:ln>
                <a:solidFill>
                  <a:schemeClr val="tx1"/>
                </a:solidFill>
                <a:effectLst/>
                <a:uLnTx/>
                <a:uFillTx/>
                <a:latin typeface="Times New Roman" panose="02020603050405020304"/>
                <a:ea typeface="+mn-ea"/>
                <a:cs typeface="Times New Roman" panose="02020603050405020304"/>
              </a:rPr>
              <a:t>AND</a:t>
            </a:r>
            <a:r>
              <a:rPr kumimoji="0" lang="en-IN" sz="3600" b="1" i="0" u="none" strike="noStrike" kern="1200" cap="none" spc="-35" normalizeH="0" baseline="0" noProof="0" dirty="0">
                <a:ln>
                  <a:noFill/>
                </a:ln>
                <a:solidFill>
                  <a:schemeClr val="tx1"/>
                </a:solidFill>
                <a:effectLst/>
                <a:uLnTx/>
                <a:uFillTx/>
                <a:latin typeface="Times New Roman" panose="02020603050405020304"/>
                <a:ea typeface="+mn-ea"/>
                <a:cs typeface="Times New Roman" panose="02020603050405020304"/>
              </a:rPr>
              <a:t> </a:t>
            </a:r>
            <a:r>
              <a:rPr kumimoji="0" lang="en-IN" sz="3600" b="1" i="0" u="none" strike="noStrike" kern="1200" cap="none" spc="-5" normalizeH="0" baseline="0" noProof="0" dirty="0">
                <a:ln>
                  <a:noFill/>
                </a:ln>
                <a:solidFill>
                  <a:schemeClr val="tx1"/>
                </a:solidFill>
                <a:effectLst/>
                <a:uLnTx/>
                <a:uFillTx/>
                <a:latin typeface="Times New Roman" panose="02020603050405020304"/>
                <a:ea typeface="+mn-ea"/>
                <a:cs typeface="Times New Roman" panose="02020603050405020304"/>
              </a:rPr>
              <a:t>OUTPUT</a:t>
            </a:r>
            <a:endParaRPr kumimoji="0" lang="en-IN" sz="3600" b="0" i="0"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endParaRPr>
          </a:p>
        </p:txBody>
      </p:sp>
      <p:sp>
        <p:nvSpPr>
          <p:cNvPr id="6" name="Rectangle 5"/>
          <p:cNvSpPr/>
          <p:nvPr/>
        </p:nvSpPr>
        <p:spPr>
          <a:xfrm>
            <a:off x="1089025" y="1682750"/>
            <a:ext cx="3101975" cy="523875"/>
          </a:xfrm>
          <a:prstGeom prst="rect">
            <a:avLst/>
          </a:prstGeom>
        </p:spPr>
        <p:txBody>
          <a:bodyPr wrap="none">
            <a:spAutoFit/>
          </a:bodyPr>
          <a:lstStyle/>
          <a:p>
            <a:pPr marL="12700" marR="0" lvl="0" indent="0" algn="l" defTabSz="457200" rtl="0" eaLnBrk="1" fontAlgn="auto" latinLnBrk="0" hangingPunct="1">
              <a:lnSpc>
                <a:spcPct val="100000"/>
              </a:lnSpc>
              <a:spcBef>
                <a:spcPts val="125"/>
              </a:spcBef>
              <a:spcAft>
                <a:spcPts val="0"/>
              </a:spcAft>
              <a:buClrTx/>
              <a:buSzTx/>
              <a:buFontTx/>
              <a:buNone/>
              <a:defRPr/>
            </a:pPr>
            <a:r>
              <a:rPr kumimoji="0" lang="en-IN" sz="2800" b="0" i="0" u="none" strike="noStrike" kern="1200" cap="none" spc="-5" normalizeH="0" baseline="0" noProof="0" dirty="0">
                <a:ln>
                  <a:noFill/>
                </a:ln>
                <a:solidFill>
                  <a:schemeClr val="tx1"/>
                </a:solidFill>
                <a:effectLst/>
                <a:uLnTx/>
                <a:uFillTx/>
                <a:latin typeface="Times New Roman" panose="02020603050405020304"/>
                <a:ea typeface="+mn-ea"/>
                <a:cs typeface="Times New Roman" panose="02020603050405020304"/>
              </a:rPr>
              <a:t>DATASET</a:t>
            </a:r>
            <a:r>
              <a:rPr kumimoji="0" lang="en-IN" sz="2800" b="0" i="0" u="none" strike="noStrike" kern="1200" cap="none" spc="-70" normalizeH="0" baseline="0" noProof="0" dirty="0">
                <a:ln>
                  <a:noFill/>
                </a:ln>
                <a:solidFill>
                  <a:schemeClr val="tx1"/>
                </a:solidFill>
                <a:effectLst/>
                <a:uLnTx/>
                <a:uFillTx/>
                <a:latin typeface="Times New Roman" panose="02020603050405020304"/>
                <a:ea typeface="+mn-ea"/>
                <a:cs typeface="Times New Roman" panose="02020603050405020304"/>
              </a:rPr>
              <a:t> </a:t>
            </a:r>
            <a:r>
              <a:rPr kumimoji="0" lang="en-IN" sz="2800" b="0" i="0" u="none" strike="noStrike" kern="1200" cap="none" spc="-15" normalizeH="0" baseline="0" noProof="0" dirty="0">
                <a:ln>
                  <a:noFill/>
                </a:ln>
                <a:solidFill>
                  <a:schemeClr val="tx1"/>
                </a:solidFill>
                <a:effectLst/>
                <a:uLnTx/>
                <a:uFillTx/>
                <a:latin typeface="Times New Roman" panose="02020603050405020304"/>
                <a:ea typeface="+mn-ea"/>
                <a:cs typeface="Times New Roman" panose="02020603050405020304"/>
              </a:rPr>
              <a:t>IMAGE:</a:t>
            </a:r>
            <a:endParaRPr kumimoji="0" lang="en-IN" sz="2800" b="0" i="0"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endParaRPr>
          </a:p>
        </p:txBody>
      </p:sp>
      <p:pic>
        <p:nvPicPr>
          <p:cNvPr id="38919" name="Picture 6"/>
          <p:cNvPicPr>
            <a:picLocks noChangeAspect="1"/>
          </p:cNvPicPr>
          <p:nvPr/>
        </p:nvPicPr>
        <p:blipFill>
          <a:blip r:embed="rId1"/>
          <a:stretch>
            <a:fillRect/>
          </a:stretch>
        </p:blipFill>
        <p:spPr>
          <a:xfrm>
            <a:off x="4637088" y="2398713"/>
            <a:ext cx="6819900" cy="5170487"/>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5" name="Rectangle 4"/>
          <p:cNvSpPr/>
          <p:nvPr/>
        </p:nvSpPr>
        <p:spPr>
          <a:xfrm>
            <a:off x="6429375" y="469900"/>
            <a:ext cx="3546475" cy="64611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IN" sz="3600" b="1" i="0"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SOURCE</a:t>
            </a:r>
            <a:r>
              <a:rPr kumimoji="0" lang="en-IN" sz="3600" b="1" i="0" u="none" strike="noStrike" kern="1200" cap="none" spc="-65" normalizeH="0" baseline="0" noProof="0" dirty="0">
                <a:ln>
                  <a:noFill/>
                </a:ln>
                <a:solidFill>
                  <a:schemeClr val="tx1"/>
                </a:solidFill>
                <a:effectLst/>
                <a:uLnTx/>
                <a:uFillTx/>
                <a:latin typeface="Times New Roman" panose="02020603050405020304"/>
                <a:ea typeface="+mn-ea"/>
                <a:cs typeface="Times New Roman" panose="02020603050405020304"/>
              </a:rPr>
              <a:t> </a:t>
            </a:r>
            <a:r>
              <a:rPr kumimoji="0" lang="en-IN" sz="3600" b="1" i="0" u="none" strike="noStrike" kern="1200" cap="none" spc="-5" normalizeH="0" baseline="0" noProof="0" dirty="0">
                <a:ln>
                  <a:noFill/>
                </a:ln>
                <a:solidFill>
                  <a:schemeClr val="tx1"/>
                </a:solidFill>
                <a:effectLst/>
                <a:uLnTx/>
                <a:uFillTx/>
                <a:latin typeface="Times New Roman" panose="02020603050405020304"/>
                <a:ea typeface="+mn-ea"/>
                <a:cs typeface="Times New Roman" panose="02020603050405020304"/>
              </a:rPr>
              <a:t>CODE</a:t>
            </a:r>
            <a:endParaRPr kumimoji="0" lang="en-IN" sz="3600" b="1" i="0" u="none" strike="noStrike" kern="1200" cap="none" spc="0" normalizeH="0" baseline="0" noProof="0" dirty="0">
              <a:ln>
                <a:noFill/>
              </a:ln>
              <a:solidFill>
                <a:schemeClr val="tx1"/>
              </a:solidFill>
              <a:effectLst/>
              <a:uLnTx/>
              <a:uFillTx/>
              <a:latin typeface="+mn-lt"/>
              <a:ea typeface="+mn-ea"/>
              <a:cs typeface="+mn-cs"/>
            </a:endParaRPr>
          </a:p>
        </p:txBody>
      </p:sp>
      <p:pic>
        <p:nvPicPr>
          <p:cNvPr id="39942" name="object 3"/>
          <p:cNvPicPr>
            <a:picLocks noChangeAspect="1"/>
          </p:cNvPicPr>
          <p:nvPr/>
        </p:nvPicPr>
        <p:blipFill>
          <a:blip r:embed="rId1"/>
          <a:stretch>
            <a:fillRect/>
          </a:stretch>
        </p:blipFill>
        <p:spPr>
          <a:xfrm>
            <a:off x="5256213" y="2451100"/>
            <a:ext cx="7920037" cy="5757863"/>
          </a:xfrm>
          <a:prstGeom prst="rect">
            <a:avLst/>
          </a:prstGeom>
          <a:noFill/>
          <a:ln w="9525">
            <a:noFill/>
          </a:ln>
        </p:spPr>
      </p:pic>
      <p:sp>
        <p:nvSpPr>
          <p:cNvPr id="39943" name="TextBox 6"/>
          <p:cNvSpPr txBox="1"/>
          <p:nvPr/>
        </p:nvSpPr>
        <p:spPr>
          <a:xfrm>
            <a:off x="831850" y="2036763"/>
            <a:ext cx="1785938" cy="461962"/>
          </a:xfrm>
          <a:prstGeom prst="rect">
            <a:avLst/>
          </a:prstGeom>
          <a:noFill/>
          <a:ln w="9525">
            <a:noFill/>
          </a:ln>
        </p:spPr>
        <p:txBody>
          <a:bodyPr>
            <a:spAutoFit/>
          </a:bodyPr>
          <a:p>
            <a:pPr eaLnBrk="1" hangingPunct="1"/>
            <a:r>
              <a:rPr lang="en-IN" altLang="en-US" sz="2400" dirty="0">
                <a:latin typeface="Calibri" panose="020F0502020204030204" pitchFamily="34" charset="0"/>
              </a:rPr>
              <a:t>Eg,</a:t>
            </a:r>
            <a:endParaRPr lang="en-IN" altLang="en-US" sz="2400" dirty="0">
              <a:latin typeface="Calibri" panose="020F0502020204030204" pitchFamily="34" charset="0"/>
            </a:endParaRPr>
          </a:p>
        </p:txBody>
      </p:sp>
      <p:sp>
        <p:nvSpPr>
          <p:cNvPr id="39944" name="Rectangle 7"/>
          <p:cNvSpPr/>
          <p:nvPr/>
        </p:nvSpPr>
        <p:spPr>
          <a:xfrm>
            <a:off x="1133475" y="8740775"/>
            <a:ext cx="5795963" cy="369888"/>
          </a:xfrm>
          <a:prstGeom prst="rect">
            <a:avLst/>
          </a:prstGeom>
          <a:noFill/>
          <a:ln w="9525">
            <a:noFill/>
          </a:ln>
        </p:spPr>
        <p:txBody>
          <a:bodyPr wrap="none">
            <a:spAutoFit/>
          </a:bodyPr>
          <a:p>
            <a:pPr eaLnBrk="1" hangingPunct="1"/>
            <a:r>
              <a:rPr lang="en-IN" altLang="en-US" b="1" dirty="0">
                <a:latin typeface="Times New Roman" panose="02020603050405020304" pitchFamily="18" charset="0"/>
                <a:cs typeface="Times New Roman" panose="02020603050405020304" pitchFamily="18" charset="0"/>
              </a:rPr>
              <a:t>It’s a sample only  and may vary according to the project</a:t>
            </a:r>
            <a:endParaRPr lang="en-IN" altLang="en-US" b="1"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13317" name="Rectangle 4"/>
          <p:cNvSpPr>
            <a:spLocks noChangeArrowheads="1"/>
          </p:cNvSpPr>
          <p:nvPr/>
        </p:nvSpPr>
        <p:spPr bwMode="auto">
          <a:xfrm>
            <a:off x="192088" y="388938"/>
            <a:ext cx="17387888" cy="8601075"/>
          </a:xfrm>
          <a:prstGeom prst="rect">
            <a:avLst/>
          </a:prstGeom>
          <a:noFill/>
          <a:ln>
            <a:noFill/>
          </a:ln>
        </p:spPr>
        <p:txBody>
          <a:bodyPr wrap="square">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457200" marR="0" lvl="1" indent="0" algn="ctr" defTabSz="457200" rtl="0" eaLnBrk="1" fontAlgn="base" latinLnBrk="0" hangingPunct="1">
              <a:lnSpc>
                <a:spcPct val="150000"/>
              </a:lnSpc>
              <a:spcBef>
                <a:spcPct val="0"/>
              </a:spcBef>
              <a:spcAft>
                <a:spcPct val="0"/>
              </a:spcAft>
              <a:buClrTx/>
              <a:buSzTx/>
              <a:buFontTx/>
              <a:buNone/>
              <a:defRPr/>
            </a:pPr>
            <a:r>
              <a:rPr kumimoji="0" lang="en-IN" altLang="en-US" sz="3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ABSTRACT</a:t>
            </a:r>
            <a:endParaRPr kumimoji="0" lang="en-IN" altLang="en-US" sz="3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914400" marR="0" lvl="1" indent="-457200" algn="just" defTabSz="4572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The brain is the most important organ in the human body, responsible for con trolling and regulating all critical life functions for the body and a tumor is a mass of tissue formed by the accumulation of abnormal cells, which keep on growing. </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914400" marR="0" lvl="1" indent="-457200" algn="just" defTabSz="4572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A brain tumor is a tumor which is either formed in the brain or has migrated No primary cause has been identified for the formation of tumors in the brain till date. </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914400" marR="0" lvl="1" indent="-457200" algn="just" defTabSz="4572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Though tumors in the brain are not very common (Worldwide brain tumors make up only 1.8 of total reported tumors), the mortality rate of malignant brain tumors is very high due to the fact that the tumor formation is in the most critical organ of the body. </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914400" marR="0" lvl="1" indent="-457200" algn="just" defTabSz="4572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Hence, it is of utmost importance to accurately detect brain tumors at early stages to lower the mortality rate.</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914400" marR="0" lvl="1" indent="-457200" algn="just" defTabSz="457200" rtl="0" eaLnBrk="1" fontAlgn="base" latinLnBrk="0" hangingPunct="1">
              <a:lnSpc>
                <a:spcPct val="15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We have thus proposed a computer-assisted radiology system which will assess brain tumors from MRI scans for the management of brain tumor diagnosis.</a:t>
            </a:r>
            <a:endParaRPr kumimoji="0" lang="en-I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457200" rtl="0" eaLnBrk="1" fontAlgn="base" latinLnBrk="0" hangingPunct="1">
              <a:lnSpc>
                <a:spcPct val="150000"/>
              </a:lnSpc>
              <a:spcBef>
                <a:spcPct val="0"/>
              </a:spcBef>
              <a:spcAft>
                <a:spcPct val="0"/>
              </a:spcAft>
              <a:buClrTx/>
              <a:buSzTx/>
              <a:buFontTx/>
              <a:buNone/>
              <a:defRPr/>
            </a:pPr>
            <a:endParaRPr kumimoji="0" lang="en-I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40965" name="TextBox 5"/>
          <p:cNvSpPr txBox="1"/>
          <p:nvPr/>
        </p:nvSpPr>
        <p:spPr>
          <a:xfrm>
            <a:off x="6318250" y="457200"/>
            <a:ext cx="2928938" cy="646113"/>
          </a:xfrm>
          <a:prstGeom prst="rect">
            <a:avLst/>
          </a:prstGeom>
          <a:noFill/>
          <a:ln w="9525">
            <a:noFill/>
          </a:ln>
        </p:spPr>
        <p:txBody>
          <a:bodyPr>
            <a:spAutoFit/>
          </a:bodyPr>
          <a:p>
            <a:pPr eaLnBrk="1" hangingPunct="1"/>
            <a:r>
              <a:rPr lang="en-IN" altLang="en-US" sz="3600" b="1" dirty="0">
                <a:latin typeface="Times New Roman" panose="02020603050405020304" pitchFamily="18" charset="0"/>
                <a:cs typeface="Times New Roman" panose="02020603050405020304" pitchFamily="18" charset="0"/>
              </a:rPr>
              <a:t>OUTPUT</a:t>
            </a:r>
            <a:endParaRPr lang="en-IN" altLang="en-US" sz="3600" b="1" dirty="0">
              <a:latin typeface="Times New Roman" panose="02020603050405020304" pitchFamily="18" charset="0"/>
              <a:ea typeface="Times New Roman" panose="02020603050405020304" pitchFamily="18" charset="0"/>
            </a:endParaRPr>
          </a:p>
        </p:txBody>
      </p:sp>
      <p:pic>
        <p:nvPicPr>
          <p:cNvPr id="40966" name="Picture 4"/>
          <p:cNvPicPr>
            <a:picLocks noChangeAspect="1"/>
          </p:cNvPicPr>
          <p:nvPr/>
        </p:nvPicPr>
        <p:blipFill>
          <a:blip r:embed="rId1"/>
          <a:stretch>
            <a:fillRect/>
          </a:stretch>
        </p:blipFill>
        <p:spPr>
          <a:xfrm>
            <a:off x="1414463" y="1522413"/>
            <a:ext cx="9807575" cy="6481762"/>
          </a:xfrm>
          <a:prstGeom prst="rect">
            <a:avLst/>
          </a:prstGeom>
          <a:noFill/>
          <a:ln w="9525">
            <a:noFill/>
          </a:ln>
        </p:spPr>
      </p:pic>
      <p:pic>
        <p:nvPicPr>
          <p:cNvPr id="40967" name="Picture 5"/>
          <p:cNvPicPr>
            <a:picLocks noChangeAspect="1"/>
          </p:cNvPicPr>
          <p:nvPr/>
        </p:nvPicPr>
        <p:blipFill>
          <a:blip r:embed="rId2"/>
          <a:stretch>
            <a:fillRect/>
          </a:stretch>
        </p:blipFill>
        <p:spPr>
          <a:xfrm>
            <a:off x="8489950" y="1608138"/>
            <a:ext cx="9431338" cy="6310312"/>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5" name="Rectangle 4"/>
          <p:cNvSpPr/>
          <p:nvPr/>
        </p:nvSpPr>
        <p:spPr>
          <a:xfrm>
            <a:off x="6121400" y="531813"/>
            <a:ext cx="3287713" cy="64611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IN" sz="3600" b="1" i="0" u="none" strike="noStrike" kern="1200" cap="none" spc="-20" normalizeH="0" baseline="0" noProof="0" dirty="0">
                <a:ln>
                  <a:noFill/>
                </a:ln>
                <a:solidFill>
                  <a:schemeClr val="tx1"/>
                </a:solidFill>
                <a:effectLst/>
                <a:uLnTx/>
                <a:uFillTx/>
                <a:latin typeface="Times New Roman" panose="02020603050405020304"/>
                <a:ea typeface="+mn-ea"/>
                <a:cs typeface="Times New Roman" panose="02020603050405020304"/>
              </a:rPr>
              <a:t>CONCLUSION</a:t>
            </a:r>
            <a:endParaRPr kumimoji="0" lang="en-IN" sz="3600" b="1" i="0" u="none" strike="noStrike" kern="1200" cap="none" spc="0" normalizeH="0" baseline="0" noProof="0" dirty="0">
              <a:ln>
                <a:noFill/>
              </a:ln>
              <a:solidFill>
                <a:schemeClr val="tx1"/>
              </a:solidFill>
              <a:effectLst/>
              <a:uLnTx/>
              <a:uFillTx/>
              <a:latin typeface="+mn-lt"/>
              <a:ea typeface="+mn-ea"/>
              <a:cs typeface="+mn-cs"/>
            </a:endParaRPr>
          </a:p>
        </p:txBody>
      </p:sp>
      <p:sp>
        <p:nvSpPr>
          <p:cNvPr id="41990" name="TextBox 5"/>
          <p:cNvSpPr txBox="1">
            <a:spLocks noChangeArrowheads="1"/>
          </p:cNvSpPr>
          <p:nvPr/>
        </p:nvSpPr>
        <p:spPr bwMode="auto">
          <a:xfrm>
            <a:off x="250825" y="1177925"/>
            <a:ext cx="17491075" cy="8278813"/>
          </a:xfrm>
          <a:prstGeom prst="rect">
            <a:avLst/>
          </a:prstGeom>
          <a:no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Abnormal growth of tissue in the brain which affect the normal functioning of the brain is considered a brain </a:t>
            </a:r>
            <a:r>
              <a:rPr kumimoji="0" lang="en-US" sz="28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tumor.The</a:t>
            </a: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main goal of medical image processing is to identify accurate and meaningful information using algorithms with minimum error possible.</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Brain tumor detection and classification through MRI images can be categorized into four different sections: pre-processing, image segmentation, feature extraction and image classification.</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Various segmentation methodologies are explored in the project. It can be concluded that the algorithms and the parameters used in the proposed system are all meant to increase the efficiency of the system by achieving better results.</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Thus, the proposed methodology which helps in increasing the accuracy of 93% and obtaining the Brain Tumor Prediction.</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Encouraged by these results, future work will involve the improvement of </a:t>
            </a:r>
            <a:r>
              <a:rPr kumimoji="0" lang="en-US" sz="28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clas</a:t>
            </a: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a:t>
            </a:r>
            <a:r>
              <a:rPr kumimoji="0" lang="en-US" sz="28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sification</a:t>
            </a: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result and overall accuracy. The number of output classes can also be increased if more data is available.</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With a more extensive and diverse dataset, the overall classification accuracy can be dramatically increased. Another approach to improve the result would be to increase the number of hidden layers of the neural network. </a:t>
            </a:r>
            <a:endParaRPr kumimoji="0" lang="en-IN" alt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5" name="Rectangle 4"/>
          <p:cNvSpPr/>
          <p:nvPr/>
        </p:nvSpPr>
        <p:spPr>
          <a:xfrm>
            <a:off x="6373813" y="323850"/>
            <a:ext cx="5283200" cy="64770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IN" sz="3600" b="1" i="0" u="none" strike="noStrike" kern="1200" cap="none" spc="1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Plagiarism</a:t>
            </a:r>
            <a:r>
              <a:rPr kumimoji="0" lang="en-IN" sz="3600" b="1" i="0" u="none" strike="noStrike" kern="1200" cap="none" spc="-21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3600" b="1" i="0" u="none" strike="noStrike" kern="1200" cap="none" spc="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Report</a:t>
            </a:r>
            <a:r>
              <a:rPr kumimoji="0" lang="en-IN" sz="3600" b="1" i="0" u="none" strike="noStrike" kern="1200" cap="none" spc="-3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3600" b="1" i="0" u="none" strike="noStrike" kern="1200" cap="none" spc="1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of</a:t>
            </a:r>
            <a:r>
              <a:rPr kumimoji="0" lang="en-IN" sz="3600" b="1" i="0" u="none" strike="noStrike" kern="1200" cap="none" spc="-5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3600" b="1" i="0" u="none" strike="noStrike" kern="1200" cap="none" spc="-1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PPT</a:t>
            </a:r>
            <a:endParaRPr kumimoji="0" lang="en-IN" sz="3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1042670" y="1480820"/>
            <a:ext cx="16202025" cy="73247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5" name="Rectangle 4"/>
          <p:cNvSpPr/>
          <p:nvPr/>
        </p:nvSpPr>
        <p:spPr>
          <a:xfrm>
            <a:off x="6237288" y="511175"/>
            <a:ext cx="5453063" cy="64611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IN" sz="3600" b="1" i="0" u="none" strike="noStrike" kern="1200" cap="none" spc="-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Web</a:t>
            </a:r>
            <a:r>
              <a:rPr kumimoji="0" lang="en-IN" sz="3600" b="1" i="0" u="none" strike="noStrike" kern="1200" cap="none" spc="-4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3600" b="1" i="0" u="none" strike="noStrike" kern="1200" cap="none" spc="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references/video</a:t>
            </a:r>
            <a:r>
              <a:rPr kumimoji="0" lang="en-IN" sz="3600" b="1" i="0" u="none" strike="noStrike" kern="1200" cap="none" spc="-114"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3600" b="1" i="0" u="none" strike="noStrike" kern="1200" cap="none" spc="2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links</a:t>
            </a:r>
            <a:endParaRPr kumimoji="0" lang="en-IN" sz="3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4038" name="TextBox 5"/>
          <p:cNvSpPr txBox="1"/>
          <p:nvPr/>
        </p:nvSpPr>
        <p:spPr>
          <a:xfrm>
            <a:off x="1122680" y="2119630"/>
            <a:ext cx="16076930" cy="5547995"/>
          </a:xfrm>
          <a:prstGeom prst="rect">
            <a:avLst/>
          </a:prstGeom>
          <a:noFill/>
          <a:ln w="9525">
            <a:noFill/>
          </a:ln>
        </p:spPr>
        <p:txBody>
          <a:bodyPr wrap="square">
            <a:noAutofit/>
          </a:bodyPr>
          <a:p>
            <a:pPr eaLnBrk="1" hangingPunct="1"/>
            <a:r>
              <a:rPr lang="en-IN" altLang="en-US" sz="3200" dirty="0">
                <a:latin typeface="Times New Roman" panose="02020603050405020304" pitchFamily="18" charset="0"/>
                <a:cs typeface="Times New Roman" panose="02020603050405020304" pitchFamily="18" charset="0"/>
              </a:rPr>
              <a:t>https://www.youtube.com/watch?v=JmOfTudgOWY</a:t>
            </a:r>
            <a:endParaRPr lang="en-IN" altLang="en-US" sz="3200" dirty="0">
              <a:latin typeface="Times New Roman" panose="02020603050405020304" pitchFamily="18" charset="0"/>
              <a:cs typeface="Times New Roman" panose="02020603050405020304" pitchFamily="18" charset="0"/>
            </a:endParaRPr>
          </a:p>
          <a:p>
            <a:pPr eaLnBrk="1" hangingPunct="1"/>
            <a:endParaRPr lang="en-IN" altLang="en-US" sz="3200" dirty="0">
              <a:latin typeface="Times New Roman" panose="02020603050405020304" pitchFamily="18" charset="0"/>
              <a:cs typeface="Times New Roman" panose="02020603050405020304" pitchFamily="18" charset="0"/>
            </a:endParaRPr>
          </a:p>
          <a:p>
            <a:pPr eaLnBrk="1" hangingPunct="1"/>
            <a:r>
              <a:rPr lang="en-IN" altLang="en-US" sz="3200" dirty="0">
                <a:latin typeface="Times New Roman" panose="02020603050405020304" pitchFamily="18" charset="0"/>
                <a:cs typeface="Times New Roman" panose="02020603050405020304" pitchFamily="18" charset="0"/>
              </a:rPr>
              <a:t>https://www.youtube.com/watch?v=pp61TbhJOTg</a:t>
            </a:r>
            <a:endParaRPr lang="en-IN" alt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45061" name="Rectangle 4"/>
          <p:cNvSpPr/>
          <p:nvPr/>
        </p:nvSpPr>
        <p:spPr>
          <a:xfrm>
            <a:off x="4764088" y="469900"/>
            <a:ext cx="9575800" cy="646113"/>
          </a:xfrm>
          <a:prstGeom prst="rect">
            <a:avLst/>
          </a:prstGeom>
          <a:noFill/>
          <a:ln w="9525">
            <a:noFill/>
          </a:ln>
        </p:spPr>
        <p:txBody>
          <a:bodyPr>
            <a:spAutoFit/>
          </a:bodyPr>
          <a:p>
            <a:pPr eaLnBrk="1" hangingPunct="1"/>
            <a:r>
              <a:rPr lang="en-IN" altLang="en-US" sz="3600" b="1" dirty="0">
                <a:latin typeface="Times New Roman" panose="02020603050405020304" pitchFamily="18" charset="0"/>
                <a:cs typeface="Times New Roman" panose="02020603050405020304" pitchFamily="18" charset="0"/>
              </a:rPr>
              <a:t>                 REFERENCES</a:t>
            </a:r>
            <a:endParaRPr lang="en-IN" altLang="en-US" sz="3600" b="1" dirty="0">
              <a:latin typeface="Calibri" panose="020F0502020204030204" pitchFamily="34" charset="0"/>
            </a:endParaRPr>
          </a:p>
        </p:txBody>
      </p:sp>
      <p:sp>
        <p:nvSpPr>
          <p:cNvPr id="45062" name="TextBox 5"/>
          <p:cNvSpPr txBox="1"/>
          <p:nvPr/>
        </p:nvSpPr>
        <p:spPr>
          <a:xfrm>
            <a:off x="398463" y="1444625"/>
            <a:ext cx="17329150" cy="6556375"/>
          </a:xfrm>
          <a:prstGeom prst="rect">
            <a:avLst/>
          </a:prstGeom>
          <a:noFill/>
          <a:ln w="9525">
            <a:noFill/>
          </a:ln>
        </p:spPr>
        <p:txBody>
          <a:bodyPr>
            <a:spAutoFit/>
          </a:bodyPr>
          <a:p>
            <a:pPr eaLnBrk="1" hangingPunct="1"/>
            <a:r>
              <a:rPr lang="en-IN" altLang="x-none" sz="2800" dirty="0">
                <a:latin typeface="Calibri" panose="020F0502020204030204" pitchFamily="34" charset="0"/>
              </a:rPr>
              <a:t>[1] A. Ladgham, G. Torkhani, A. Sakly, and A. Mtibaa.(2019).Modified support vector machines for MR brain images    recognition, International Conference on Control, Decision and Information Technologies (CoDIT).</a:t>
            </a:r>
            <a:endParaRPr lang="en-IN" altLang="x-none" sz="2800" dirty="0">
              <a:latin typeface="Calibri" panose="020F0502020204030204" pitchFamily="34" charset="0"/>
            </a:endParaRPr>
          </a:p>
          <a:p>
            <a:pPr eaLnBrk="1" hangingPunct="1"/>
            <a:endParaRPr lang="en-IN" altLang="x-none" sz="2800" dirty="0">
              <a:latin typeface="Calibri" panose="020F0502020204030204" pitchFamily="34" charset="0"/>
            </a:endParaRPr>
          </a:p>
          <a:p>
            <a:pPr eaLnBrk="1" hangingPunct="1"/>
            <a:r>
              <a:rPr lang="en-IN" altLang="x-none" sz="2800" dirty="0">
                <a:latin typeface="Calibri" panose="020F0502020204030204" pitchFamily="34" charset="0"/>
              </a:rPr>
              <a:t>[2]P. Su, Z. Xue, L. Chi, J. Yang, and S. T. Wong.(2020). Support vector machine (SVM) active learning for automated Glioblastoma segmentation, 9th IEEE International Symposium on Biomedical Imaging (ISBI). </a:t>
            </a:r>
            <a:endParaRPr lang="en-IN" altLang="x-none" sz="2800" dirty="0">
              <a:latin typeface="Calibri" panose="020F0502020204030204" pitchFamily="34" charset="0"/>
            </a:endParaRPr>
          </a:p>
          <a:p>
            <a:pPr eaLnBrk="1" hangingPunct="1"/>
            <a:endParaRPr lang="en-IN" altLang="x-none" sz="2800" dirty="0">
              <a:latin typeface="Calibri" panose="020F0502020204030204" pitchFamily="34" charset="0"/>
            </a:endParaRPr>
          </a:p>
          <a:p>
            <a:pPr eaLnBrk="1" hangingPunct="1"/>
            <a:r>
              <a:rPr lang="en-IN" altLang="x-none" sz="2800" dirty="0">
                <a:latin typeface="Calibri" panose="020F0502020204030204" pitchFamily="34" charset="0"/>
              </a:rPr>
              <a:t>[3] Y. Liu and Q. Zhao.(2020). An improved watershed algorithm based on multi- scale gradient and distance transformation, 3rd International Congress on Image and Signal Processing. </a:t>
            </a:r>
            <a:endParaRPr lang="en-IN" altLang="x-none" sz="2800" dirty="0">
              <a:latin typeface="Calibri" panose="020F0502020204030204" pitchFamily="34" charset="0"/>
            </a:endParaRPr>
          </a:p>
          <a:p>
            <a:pPr eaLnBrk="1" hangingPunct="1"/>
            <a:endParaRPr lang="en-IN" altLang="x-none" sz="2800" dirty="0">
              <a:latin typeface="Calibri" panose="020F0502020204030204" pitchFamily="34" charset="0"/>
            </a:endParaRPr>
          </a:p>
          <a:p>
            <a:pPr eaLnBrk="1" hangingPunct="1"/>
            <a:r>
              <a:rPr lang="en-IN" altLang="x-none" sz="2800" dirty="0">
                <a:latin typeface="Calibri" panose="020F0502020204030204" pitchFamily="34" charset="0"/>
              </a:rPr>
              <a:t>[4] MM. Al-Ayyoub, G. Husari, O. Darwish, and A. Alabed-Alaziz.(2020). Machine learning approach for brain tumor detection,” Proceedings of the 3rd International Conference on Information and Communication Systems- ICICS 12</a:t>
            </a:r>
            <a:endParaRPr lang="en-IN" altLang="x-none" sz="2800" dirty="0">
              <a:latin typeface="Calibri" panose="020F0502020204030204" pitchFamily="34" charset="0"/>
            </a:endParaRPr>
          </a:p>
          <a:p>
            <a:pPr eaLnBrk="1" hangingPunct="1"/>
            <a:endParaRPr lang="en-IN" altLang="x-none" sz="2800" dirty="0">
              <a:latin typeface="Calibri" panose="020F0502020204030204" pitchFamily="34" charset="0"/>
            </a:endParaRPr>
          </a:p>
          <a:p>
            <a:pPr eaLnBrk="1" hangingPunct="1"/>
            <a:r>
              <a:rPr lang="en-IN" altLang="x-none" sz="2800" dirty="0">
                <a:latin typeface="Calibri" panose="020F0502020204030204" pitchFamily="34" charset="0"/>
              </a:rPr>
              <a:t>[5]E. K¨ uc¸¨ ukk¨ ulahli, P. Erdo˘ gmus ¸, and K. Polat.(2020).Brain MRI Segmentation based on Different Clustering Algorithms,International Journal of Computer Applications, vol. 155, no. 3, pp. 37–40, 2016.Mohsen, Fahd, et al. ”A new image segmentation method based on particle swarm optimization.” Int. Arab J. Inf. Technol. 9.5.</a:t>
            </a:r>
            <a:endParaRPr lang="en-IN" altLang="en-US" sz="2800" dirty="0">
              <a:latin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DC649545-2A13-497C-85C6-ED20DD1C7E96}" type="datetime4">
              <a:rPr kumimoji="0" lang="en-US" sz="1350" b="0" i="0" u="none" strike="noStrike" kern="1200" cap="none" spc="0" normalizeH="0" baseline="0" noProof="0" smtClean="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46085" name="TextBox 5"/>
          <p:cNvSpPr txBox="1"/>
          <p:nvPr/>
        </p:nvSpPr>
        <p:spPr>
          <a:xfrm>
            <a:off x="384175" y="619125"/>
            <a:ext cx="17240250" cy="7848600"/>
          </a:xfrm>
          <a:prstGeom prst="rect">
            <a:avLst/>
          </a:prstGeom>
          <a:noFill/>
          <a:ln w="9525">
            <a:noFill/>
          </a:ln>
        </p:spPr>
        <p:txBody>
          <a:bodyPr>
            <a:spAutoFit/>
          </a:bodyPr>
          <a:p>
            <a:pPr algn="just">
              <a:buNone/>
            </a:pPr>
            <a:r>
              <a:rPr lang="en-IN" altLang="x-none" sz="2800" dirty="0">
                <a:latin typeface="Calibri" panose="020F0502020204030204" pitchFamily="34" charset="0"/>
              </a:rPr>
              <a:t>[6] Mohsen, Fahd, et al.(2020).A new image segmentation method based on particle swarm optimization. Int. Arab J. Inf. Technol. 9.5 487- 493. </a:t>
            </a:r>
            <a:endParaRPr lang="en-IN" altLang="x-none" sz="2800" dirty="0">
              <a:latin typeface="Calibri" panose="020F0502020204030204" pitchFamily="34" charset="0"/>
            </a:endParaRPr>
          </a:p>
          <a:p>
            <a:pPr algn="just">
              <a:buNone/>
            </a:pPr>
            <a:endParaRPr lang="en-IN" altLang="x-none" sz="2800" dirty="0">
              <a:latin typeface="Calibri" panose="020F0502020204030204" pitchFamily="34" charset="0"/>
            </a:endParaRPr>
          </a:p>
          <a:p>
            <a:pPr algn="just">
              <a:buNone/>
            </a:pPr>
            <a:r>
              <a:rPr lang="en-IN" altLang="x-none" sz="2800" dirty="0">
                <a:latin typeface="Calibri" panose="020F0502020204030204" pitchFamily="34" charset="0"/>
              </a:rPr>
              <a:t>[7] R. V. Rao, Jaya.(2021). A simple and new optimization algorithm for solving constrained and unconstrained optimization problems, International Journal of Industrial Engineering Computations, pp. 18–3. </a:t>
            </a:r>
            <a:endParaRPr lang="en-IN" altLang="x-none" sz="2800" dirty="0">
              <a:latin typeface="Calibri" panose="020F0502020204030204" pitchFamily="34" charset="0"/>
            </a:endParaRPr>
          </a:p>
          <a:p>
            <a:pPr algn="just">
              <a:buNone/>
            </a:pPr>
            <a:endParaRPr lang="en-IN" altLang="x-none" sz="2800" dirty="0">
              <a:latin typeface="Calibri" panose="020F0502020204030204" pitchFamily="34" charset="0"/>
            </a:endParaRPr>
          </a:p>
          <a:p>
            <a:pPr algn="just">
              <a:buNone/>
            </a:pPr>
            <a:r>
              <a:rPr lang="en-IN" altLang="x-none" sz="2800" dirty="0">
                <a:latin typeface="Calibri" panose="020F0502020204030204" pitchFamily="34" charset="0"/>
              </a:rPr>
              <a:t>[8] J. Han, M. Kamber, and J. Pei.(2021). Data mining: concepts and techniques. </a:t>
            </a:r>
            <a:endParaRPr lang="en-IN" altLang="x-none" sz="2800" dirty="0">
              <a:latin typeface="Calibri" panose="020F0502020204030204" pitchFamily="34" charset="0"/>
            </a:endParaRPr>
          </a:p>
          <a:p>
            <a:pPr algn="just">
              <a:buNone/>
            </a:pPr>
            <a:endParaRPr lang="en-IN" altLang="x-none" sz="2800" dirty="0">
              <a:latin typeface="Calibri" panose="020F0502020204030204" pitchFamily="34" charset="0"/>
            </a:endParaRPr>
          </a:p>
          <a:p>
            <a:pPr algn="just">
              <a:buNone/>
            </a:pPr>
            <a:r>
              <a:rPr lang="en-IN" altLang="x-none" sz="2800" dirty="0">
                <a:latin typeface="Calibri" panose="020F0502020204030204" pitchFamily="34" charset="0"/>
              </a:rPr>
              <a:t>[9] I. Maiti and M. Chakraborty .(2021).A new method for brain tumor segmen tation based on watershed and edge detection algorithms in HSV colour model, National Conference On Computing And Communication Systems.</a:t>
            </a:r>
            <a:endParaRPr lang="en-IN" altLang="x-none" sz="2800" dirty="0">
              <a:latin typeface="Calibri" panose="020F0502020204030204" pitchFamily="34" charset="0"/>
            </a:endParaRPr>
          </a:p>
          <a:p>
            <a:pPr algn="just">
              <a:buNone/>
            </a:pPr>
            <a:endParaRPr lang="en-IN" altLang="x-none" sz="2800" dirty="0">
              <a:latin typeface="Calibri" panose="020F0502020204030204" pitchFamily="34" charset="0"/>
            </a:endParaRPr>
          </a:p>
          <a:p>
            <a:pPr algn="just">
              <a:buNone/>
            </a:pPr>
            <a:r>
              <a:rPr lang="en-IN" altLang="x-none" sz="2800" dirty="0">
                <a:latin typeface="Calibri" panose="020F0502020204030204" pitchFamily="34" charset="0"/>
              </a:rPr>
              <a:t> [10] Y. K. Dubey and M. M. Mushrif.(2021).Segmentation of brain MR images using intuitionistic fuzzy clustering algorithm, Proceedings of the Eighth Indian Conference on Computer Vision, Graphics and Image Processing- ICVGIP 12. </a:t>
            </a:r>
            <a:endParaRPr lang="en-IN" altLang="x-none" sz="2800" dirty="0">
              <a:latin typeface="Calibri" panose="020F0502020204030204" pitchFamily="34" charset="0"/>
            </a:endParaRPr>
          </a:p>
          <a:p>
            <a:pPr algn="just">
              <a:buNone/>
            </a:pPr>
            <a:endParaRPr lang="en-IN" altLang="x-none" sz="2800" dirty="0">
              <a:latin typeface="Calibri" panose="020F0502020204030204" pitchFamily="34" charset="0"/>
            </a:endParaRPr>
          </a:p>
          <a:p>
            <a:pPr algn="just">
              <a:buNone/>
            </a:pPr>
            <a:r>
              <a:rPr lang="en-IN" altLang="x-none" sz="2800" dirty="0">
                <a:latin typeface="Calibri" panose="020F0502020204030204" pitchFamily="34" charset="0"/>
              </a:rPr>
              <a:t>[11] K. Hu, G.-Y. Tang, D.-P. Xiong, and Q. Qiu.(2021). A novel image seg mentation algorithm based on Hidden Markov Random Field model and Finite Mixture Model parameter estimation, International Conference on Wavelet Analysis and Pattern Recognition. </a:t>
            </a:r>
            <a:endParaRPr lang="en-IN" altLang="x-none" sz="2800" dirty="0">
              <a:latin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4"/>
          <p:cNvSpPr txBox="1"/>
          <p:nvPr/>
        </p:nvSpPr>
        <p:spPr>
          <a:xfrm>
            <a:off x="6234547" y="3345873"/>
            <a:ext cx="4592782" cy="923330"/>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R="0" defTabSz="457200" eaLnBrk="1" fontAlgn="auto" hangingPunct="1">
              <a:spcBef>
                <a:spcPts val="0"/>
              </a:spcBef>
              <a:spcAft>
                <a:spcPts val="0"/>
              </a:spcAft>
              <a:buClrTx/>
              <a:buSzTx/>
              <a:buFontTx/>
              <a:buNone/>
              <a:defRPr/>
            </a:pPr>
            <a:r>
              <a:rPr kumimoji="0" lang="en-IN" sz="5400" b="1" kern="1200" cap="none" spc="50" normalizeH="0" baseline="0" noProof="0" dirty="0">
                <a:solidFill>
                  <a:srgbClr val="002060"/>
                </a:solidFill>
                <a:effectLst>
                  <a:outerShdw blurRad="76200" dist="50800" dir="5400000" algn="tl" rotWithShape="0">
                    <a:srgbClr val="000000">
                      <a:alpha val="65000"/>
                    </a:srgbClr>
                  </a:outerShdw>
                </a:effectLst>
                <a:latin typeface="Times New Roman" panose="02020603050405020304" pitchFamily="18" charset="0"/>
                <a:ea typeface="+mn-ea"/>
                <a:cs typeface="Times New Roman" panose="02020603050405020304" pitchFamily="18" charset="0"/>
              </a:rPr>
              <a:t>THANK YOU</a:t>
            </a:r>
            <a:endParaRPr kumimoji="0" lang="en-IN" sz="5400" b="1" kern="1200" cap="none" spc="50" normalizeH="0" baseline="0" noProof="0" dirty="0">
              <a:solidFill>
                <a:srgbClr val="002060"/>
              </a:solidFill>
              <a:effectLst>
                <a:outerShdw blurRad="76200" dist="50800" dir="5400000" algn="tl" rotWithShape="0">
                  <a:srgbClr val="000000">
                    <a:alpha val="65000"/>
                  </a:srgbClr>
                </a:outerShdw>
              </a:effectLst>
              <a:latin typeface="Times New Roman" panose="02020603050405020304" pitchFamily="18" charset="0"/>
              <a:ea typeface="+mn-ea"/>
              <a:cs typeface="Times New Roman" panose="02020603050405020304" pitchFamily="18" charset="0"/>
            </a:endParaRPr>
          </a:p>
        </p:txBody>
      </p:sp>
      <p:pic>
        <p:nvPicPr>
          <p:cNvPr id="47107" name="Picture 3" descr="C:\Users\Sharad\Desktop\download veltech.png"/>
          <p:cNvPicPr>
            <a:picLocks noChangeAspect="1"/>
          </p:cNvPicPr>
          <p:nvPr/>
        </p:nvPicPr>
        <p:blipFill>
          <a:blip r:embed="rId1"/>
          <a:stretch>
            <a:fillRect/>
          </a:stretch>
        </p:blipFill>
        <p:spPr>
          <a:xfrm>
            <a:off x="10615613" y="7053263"/>
            <a:ext cx="4295775" cy="1438275"/>
          </a:xfrm>
          <a:prstGeom prst="rect">
            <a:avLst/>
          </a:prstGeom>
          <a:noFill/>
          <a:ln w="9525">
            <a:noFill/>
          </a:ln>
        </p:spPr>
      </p:pic>
      <p:sp>
        <p:nvSpPr>
          <p:cNvPr id="9" name="Slide Number Placeholder 8"/>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10" name="Footer Placeholder 9"/>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11" name="Date Placeholder 10"/>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FC19F4A3-E32D-4520-B9BC-6787D8D72445}"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pic>
        <p:nvPicPr>
          <p:cNvPr id="47111" name="Picture 2" descr="C:\Users\Sharad\Desktop\Logo-Final-A veltech.png"/>
          <p:cNvPicPr>
            <a:picLocks noChangeAspect="1"/>
          </p:cNvPicPr>
          <p:nvPr/>
        </p:nvPicPr>
        <p:blipFill>
          <a:blip r:embed="rId2"/>
          <a:stretch>
            <a:fillRect/>
          </a:stretch>
        </p:blipFill>
        <p:spPr>
          <a:xfrm>
            <a:off x="15484475" y="7151688"/>
            <a:ext cx="1160463" cy="1223962"/>
          </a:xfrm>
          <a:prstGeom prst="rect">
            <a:avLst/>
          </a:prstGeom>
          <a:noFill/>
          <a:ln w="9525">
            <a:noFill/>
          </a:ln>
        </p:spPr>
      </p:pic>
      <p:pic>
        <p:nvPicPr>
          <p:cNvPr id="47112" name="Picture 1"/>
          <p:cNvPicPr>
            <a:picLocks noChangeAspect="1"/>
          </p:cNvPicPr>
          <p:nvPr/>
        </p:nvPicPr>
        <p:blipFill>
          <a:blip r:embed="rId3"/>
          <a:stretch>
            <a:fillRect/>
          </a:stretch>
        </p:blipFill>
        <p:spPr>
          <a:xfrm>
            <a:off x="16668750" y="7159625"/>
            <a:ext cx="1631950" cy="1125538"/>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2"/>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DC649545-2A13-497C-85C6-ED20DD1C7E96}"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14341" name="Rectangle 4"/>
          <p:cNvSpPr/>
          <p:nvPr/>
        </p:nvSpPr>
        <p:spPr>
          <a:xfrm>
            <a:off x="806450" y="450850"/>
            <a:ext cx="16941800" cy="1292225"/>
          </a:xfrm>
          <a:prstGeom prst="rect">
            <a:avLst/>
          </a:prstGeom>
          <a:noFill/>
          <a:ln w="9525">
            <a:noFill/>
          </a:ln>
        </p:spPr>
        <p:txBody>
          <a:bodyPr>
            <a:spAutoFit/>
          </a:bodyPr>
          <a:p>
            <a:pPr lvl="1" algn="ctr" eaLnBrk="1" hangingPunct="1">
              <a:lnSpc>
                <a:spcPct val="150000"/>
              </a:lnSpc>
            </a:pPr>
            <a:r>
              <a:rPr lang="en-IN" altLang="en-US" sz="3600" b="1" dirty="0">
                <a:latin typeface="Times New Roman" panose="02020603050405020304" pitchFamily="18" charset="0"/>
                <a:cs typeface="Times New Roman" panose="02020603050405020304" pitchFamily="18" charset="0"/>
              </a:rPr>
              <a:t>OBJECTIVES</a:t>
            </a:r>
            <a:endParaRPr lang="en-IN" altLang="en-US" sz="3600" b="1" dirty="0">
              <a:latin typeface="Times New Roman" panose="02020603050405020304" pitchFamily="18" charset="0"/>
              <a:cs typeface="Times New Roman" panose="02020603050405020304" pitchFamily="18" charset="0"/>
            </a:endParaRPr>
          </a:p>
          <a:p>
            <a:pPr algn="ctr" eaLnBrk="1" hangingPunct="1"/>
            <a:endParaRPr lang="en-IN" altLang="en-US" sz="2400" b="1" dirty="0">
              <a:latin typeface="Times New Roman" panose="02020603050405020304" pitchFamily="18" charset="0"/>
              <a:ea typeface="Times New Roman" panose="02020603050405020304" pitchFamily="18" charset="0"/>
            </a:endParaRPr>
          </a:p>
        </p:txBody>
      </p:sp>
      <p:sp>
        <p:nvSpPr>
          <p:cNvPr id="14342" name="Rectangle 5"/>
          <p:cNvSpPr>
            <a:spLocks noChangeArrowheads="1"/>
          </p:cNvSpPr>
          <p:nvPr/>
        </p:nvSpPr>
        <p:spPr bwMode="auto">
          <a:xfrm>
            <a:off x="539750" y="1778000"/>
            <a:ext cx="17208500" cy="7416800"/>
          </a:xfrm>
          <a:prstGeom prst="rect">
            <a:avLst/>
          </a:prstGeom>
          <a:no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IN" altLang="en-US" sz="28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Aim of the Project:</a:t>
            </a:r>
            <a:endParaRPr kumimoji="0" lang="en-IN" altLang="en-US" sz="28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l" defTabSz="457200" rtl="0" eaLnBrk="1" fontAlgn="base" latinLnBrk="0" hangingPunct="1">
              <a:lnSpc>
                <a:spcPct val="100000"/>
              </a:lnSpc>
              <a:spcBef>
                <a:spcPct val="0"/>
              </a:spcBef>
              <a:spcAft>
                <a:spcPct val="0"/>
              </a:spcAft>
              <a:buClrTx/>
              <a:buSzTx/>
              <a:buFontTx/>
              <a:buNone/>
              <a:defRPr/>
            </a:pPr>
            <a:endParaRPr kumimoji="0" lang="en-IN" altLang="en-US" sz="28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This project is based on detecting the tumor, from the images using Deep Learn </a:t>
            </a:r>
            <a:r>
              <a:rPr kumimoji="0" lang="en-US" sz="28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ing</a:t>
            </a: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(CNN) and implementation in application. </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The application is developed for the purpose to provide the users with an easy way to interact with the app to detect the disease in early stage .</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This app basically helps us to prevent the disease in the early stage by detecting the disease.</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This application basically helps us to upload the image of the affected disease that he/she wishes to diagnose</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endParaRPr kumimoji="0" lang="en-US" altLang="en-US" sz="28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r>
              <a:rPr kumimoji="0" lang="en-US" altLang="en-US" sz="28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Scope of the Project:</a:t>
            </a:r>
            <a:endParaRPr kumimoji="0" lang="en-US" altLang="en-US" sz="28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endParaRPr kumimoji="0" lang="en-US" altLang="en-US" sz="28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The main objectives of this application is to help the users to identify the diseases at the early stage, make a user friendly platform to detected disease, to ease the task for us to identify the disease with the help of technology which is better than naked eye.</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The android is developed to provide the users with an easy way to interact with the app to detect what is going on in their health.</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Main aim is to develop an automated system for enhancement, segmentation and classification of brain tumors.</a:t>
            </a:r>
            <a:endParaRPr kumimoji="0" lang="en-IN" altLang="en-US" sz="28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15365" name="Rectangle 7"/>
          <p:cNvSpPr/>
          <p:nvPr/>
        </p:nvSpPr>
        <p:spPr>
          <a:xfrm>
            <a:off x="5564188" y="698500"/>
            <a:ext cx="6635750" cy="646113"/>
          </a:xfrm>
          <a:prstGeom prst="rect">
            <a:avLst/>
          </a:prstGeom>
          <a:noFill/>
          <a:ln w="9525">
            <a:noFill/>
          </a:ln>
        </p:spPr>
        <p:txBody>
          <a:bodyPr wrap="none">
            <a:spAutoFit/>
          </a:bodyPr>
          <a:p>
            <a:pPr eaLnBrk="1" hangingPunct="1"/>
            <a:r>
              <a:rPr lang="en-IN" altLang="en-US" sz="3600" b="1" dirty="0">
                <a:latin typeface="Times New Roman" panose="02020603050405020304" pitchFamily="18" charset="0"/>
                <a:cs typeface="Times New Roman" panose="02020603050405020304" pitchFamily="18" charset="0"/>
              </a:rPr>
              <a:t>TIMELINE OF THE PROJECT</a:t>
            </a:r>
            <a:endParaRPr lang="en-IN" altLang="en-US" sz="3600" dirty="0">
              <a:latin typeface="Calibri" panose="020F0502020204030204" pitchFamily="34" charset="0"/>
            </a:endParaRPr>
          </a:p>
        </p:txBody>
      </p:sp>
      <p:pic>
        <p:nvPicPr>
          <p:cNvPr id="15366" name="Picture 4"/>
          <p:cNvPicPr>
            <a:picLocks noChangeAspect="1"/>
          </p:cNvPicPr>
          <p:nvPr/>
        </p:nvPicPr>
        <p:blipFill>
          <a:blip r:embed="rId1"/>
          <a:stretch>
            <a:fillRect/>
          </a:stretch>
        </p:blipFill>
        <p:spPr>
          <a:xfrm>
            <a:off x="1751013" y="2249488"/>
            <a:ext cx="14785975" cy="578802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17413" name="Rectangle 4"/>
          <p:cNvSpPr/>
          <p:nvPr/>
        </p:nvSpPr>
        <p:spPr>
          <a:xfrm>
            <a:off x="257175" y="347663"/>
            <a:ext cx="17740313" cy="823912"/>
          </a:xfrm>
          <a:prstGeom prst="rect">
            <a:avLst/>
          </a:prstGeom>
          <a:noFill/>
          <a:ln w="9525">
            <a:noFill/>
          </a:ln>
        </p:spPr>
        <p:txBody>
          <a:bodyPr>
            <a:spAutoFit/>
          </a:bodyPr>
          <a:p>
            <a:pPr lvl="1" algn="ctr" eaLnBrk="1" hangingPunct="1">
              <a:lnSpc>
                <a:spcPct val="150000"/>
              </a:lnSpc>
            </a:pPr>
            <a:r>
              <a:rPr lang="en-IN" altLang="en-US" sz="3600" b="1" dirty="0">
                <a:latin typeface="Times New Roman" panose="02020603050405020304" pitchFamily="18" charset="0"/>
                <a:cs typeface="Times New Roman" panose="02020603050405020304" pitchFamily="18" charset="0"/>
              </a:rPr>
              <a:t>INTRODUCTION</a:t>
            </a:r>
            <a:endParaRPr lang="en-IN" altLang="en-US" sz="3600" b="1" dirty="0">
              <a:latin typeface="Times New Roman" panose="02020603050405020304" pitchFamily="18" charset="0"/>
              <a:ea typeface="Times New Roman" panose="02020603050405020304" pitchFamily="18" charset="0"/>
            </a:endParaRPr>
          </a:p>
        </p:txBody>
      </p:sp>
      <p:sp>
        <p:nvSpPr>
          <p:cNvPr id="17414" name="Rectangle 5"/>
          <p:cNvSpPr>
            <a:spLocks noChangeArrowheads="1"/>
          </p:cNvSpPr>
          <p:nvPr/>
        </p:nvSpPr>
        <p:spPr bwMode="auto">
          <a:xfrm>
            <a:off x="668338" y="1343025"/>
            <a:ext cx="16227425" cy="8278813"/>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The human body consists of myriad number of cells. When cell growth becomes uncontrollable the extra mass of cell transforms into tumor.</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CT scans and MRI scans are used for identification of the tumor. The goal of our study is to accurately detect tumors in the brain and classify it through the means of several techniques involving medical image processing, pattern analysis, and computer vision for enhancement, segmentation and classification of brain diagnosis. </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This system can be used by neurosurgeons, radiologists and healthcare specialists. The system is expected to improve the sensitivity, specificity, and diagnostic efficiency of brain tumor screen </a:t>
            </a:r>
            <a:r>
              <a:rPr kumimoji="0" lang="en-US" sz="28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ing</a:t>
            </a: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using industry standard simulation software tool, MATLAB. </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These techniques involve pre-processing of MRI scans collected from online cancer imaging archives as well as scans obtained from several pathology labs. </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Images are resized and then we apply the proposed algorithms for segmentation and classification.</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0" marR="0" lvl="0" indent="0" algn="just" defTabSz="4572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p>
            <a:pPr marL="457200" marR="0" lvl="0" indent="-457200" algn="just"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The system is expected to improve the brain tumor screening procedure currently at use, and possibly reduce health care costs by decreasing the need for </a:t>
            </a:r>
            <a:r>
              <a:rPr kumimoji="0" lang="en-US" sz="28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followup</a:t>
            </a:r>
            <a:r>
              <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procedures.</a:t>
            </a:r>
            <a:endParaRPr kumimoji="0" lang="en-IN" alt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18437" name="Rectangle 4"/>
          <p:cNvSpPr/>
          <p:nvPr/>
        </p:nvSpPr>
        <p:spPr>
          <a:xfrm>
            <a:off x="554038" y="576263"/>
            <a:ext cx="16860837" cy="823912"/>
          </a:xfrm>
          <a:prstGeom prst="rect">
            <a:avLst/>
          </a:prstGeom>
          <a:noFill/>
          <a:ln w="9525">
            <a:noFill/>
          </a:ln>
        </p:spPr>
        <p:txBody>
          <a:bodyPr>
            <a:spAutoFit/>
          </a:bodyPr>
          <a:p>
            <a:pPr lvl="1" algn="ctr" eaLnBrk="1" hangingPunct="1">
              <a:lnSpc>
                <a:spcPct val="150000"/>
              </a:lnSpc>
            </a:pPr>
            <a:r>
              <a:rPr lang="en-IN" altLang="en-US" sz="3600" b="1" dirty="0">
                <a:latin typeface="Times New Roman" panose="02020603050405020304" pitchFamily="18" charset="0"/>
                <a:cs typeface="Times New Roman" panose="02020603050405020304" pitchFamily="18" charset="0"/>
              </a:rPr>
              <a:t>LITERATURE REVIEW</a:t>
            </a:r>
            <a:endParaRPr lang="en-IN" altLang="en-US" sz="3600" b="1" dirty="0">
              <a:latin typeface="Times New Roman" panose="02020603050405020304" pitchFamily="18" charset="0"/>
              <a:ea typeface="Times New Roman" panose="02020603050405020304" pitchFamily="18" charset="0"/>
            </a:endParaRPr>
          </a:p>
        </p:txBody>
      </p:sp>
      <p:graphicFrame>
        <p:nvGraphicFramePr>
          <p:cNvPr id="9" name="Table 8"/>
          <p:cNvGraphicFramePr>
            <a:graphicFrameLocks noGrp="1"/>
          </p:cNvGraphicFramePr>
          <p:nvPr/>
        </p:nvGraphicFramePr>
        <p:xfrm>
          <a:off x="955675" y="2325688"/>
          <a:ext cx="16957675" cy="5010150"/>
        </p:xfrm>
        <a:graphic>
          <a:graphicData uri="http://schemas.openxmlformats.org/drawingml/2006/table">
            <a:tbl>
              <a:tblPr firstRow="1" bandRow="1">
                <a:tableStyleId>{5C22544A-7EE6-4342-B048-85BDC9FD1C3A}</a:tableStyleId>
              </a:tblPr>
              <a:tblGrid>
                <a:gridCol w="1142982"/>
                <a:gridCol w="5640088"/>
                <a:gridCol w="3391535"/>
                <a:gridCol w="3391535"/>
                <a:gridCol w="3391535"/>
              </a:tblGrid>
              <a:tr h="1736190">
                <a:tc>
                  <a:txBody>
                    <a:bodyPr/>
                    <a:lstStyle/>
                    <a:p>
                      <a:pPr algn="ctr"/>
                      <a:r>
                        <a:rPr lang="en-IN" sz="3200" dirty="0" err="1"/>
                        <a:t>Sl.No</a:t>
                      </a:r>
                      <a:endParaRPr lang="en-IN" sz="3200" dirty="0"/>
                    </a:p>
                  </a:txBody>
                  <a:tcPr marL="91438" marR="91438" marT="45725" marB="45725"/>
                </a:tc>
                <a:tc>
                  <a:txBody>
                    <a:bodyPr/>
                    <a:lstStyle/>
                    <a:p>
                      <a:pPr algn="ctr"/>
                      <a:r>
                        <a:rPr lang="en-IN" sz="3200" dirty="0"/>
                        <a:t>Author’s Name</a:t>
                      </a:r>
                      <a:endParaRPr lang="en-IN" sz="3200" dirty="0"/>
                    </a:p>
                  </a:txBody>
                  <a:tcPr marL="91438" marR="91438" marT="45725" marB="45725"/>
                </a:tc>
                <a:tc>
                  <a:txBody>
                    <a:bodyPr/>
                    <a:lstStyle/>
                    <a:p>
                      <a:pPr algn="ctr"/>
                      <a:r>
                        <a:rPr lang="en-IN" sz="3200" dirty="0"/>
                        <a:t>Paper name and</a:t>
                      </a:r>
                      <a:r>
                        <a:rPr lang="en-IN" sz="3200" baseline="0" dirty="0"/>
                        <a:t> publication details</a:t>
                      </a:r>
                      <a:endParaRPr lang="en-IN" sz="3200" dirty="0"/>
                    </a:p>
                  </a:txBody>
                  <a:tcPr marL="91438" marR="91438" marT="45725" marB="45725"/>
                </a:tc>
                <a:tc>
                  <a:txBody>
                    <a:bodyPr/>
                    <a:lstStyle/>
                    <a:p>
                      <a:pPr algn="ctr"/>
                      <a:r>
                        <a:rPr lang="en-IN" sz="3200" dirty="0"/>
                        <a:t>Year </a:t>
                      </a:r>
                      <a:r>
                        <a:rPr lang="en-IN" sz="3200" baseline="0" dirty="0"/>
                        <a:t> of publication</a:t>
                      </a:r>
                      <a:endParaRPr lang="en-IN" sz="3200" dirty="0"/>
                    </a:p>
                  </a:txBody>
                  <a:tcPr marL="91438" marR="91438" marT="45725" marB="45725"/>
                </a:tc>
                <a:tc>
                  <a:txBody>
                    <a:bodyPr/>
                    <a:lstStyle/>
                    <a:p>
                      <a:pPr algn="ctr"/>
                      <a:r>
                        <a:rPr lang="en-IN" sz="3200" dirty="0"/>
                        <a:t>Main content of the paper</a:t>
                      </a:r>
                      <a:endParaRPr lang="en-IN" sz="3200" dirty="0"/>
                    </a:p>
                  </a:txBody>
                  <a:tcPr marL="91438" marR="91438" marT="45725" marB="45725"/>
                </a:tc>
              </a:tr>
              <a:tr h="818490">
                <a:tc>
                  <a:txBody>
                    <a:bodyPr/>
                    <a:lstStyle/>
                    <a:p>
                      <a:r>
                        <a:rPr lang="en-IN" sz="2700" dirty="0"/>
                        <a:t>1</a:t>
                      </a:r>
                      <a:endParaRPr lang="en-IN" sz="2700" dirty="0"/>
                    </a:p>
                  </a:txBody>
                  <a:tcPr marL="91438" marR="91438" marT="45725" marB="45725"/>
                </a:tc>
                <a:tc>
                  <a:txBody>
                    <a:bodyPr/>
                    <a:lstStyle/>
                    <a:p>
                      <a:endParaRPr lang="en-IN" sz="2700" dirty="0"/>
                    </a:p>
                  </a:txBody>
                  <a:tcPr marL="91438" marR="91438" marT="45725" marB="45725"/>
                </a:tc>
                <a:tc>
                  <a:txBody>
                    <a:bodyPr/>
                    <a:lstStyle/>
                    <a:p>
                      <a:endParaRPr lang="en-IN" sz="2700"/>
                    </a:p>
                  </a:txBody>
                  <a:tcPr marL="91438" marR="91438" marT="45725" marB="45725"/>
                </a:tc>
                <a:tc>
                  <a:txBody>
                    <a:bodyPr/>
                    <a:lstStyle/>
                    <a:p>
                      <a:endParaRPr lang="en-IN" sz="2700"/>
                    </a:p>
                  </a:txBody>
                  <a:tcPr marL="91438" marR="91438" marT="45725" marB="45725"/>
                </a:tc>
                <a:tc>
                  <a:txBody>
                    <a:bodyPr/>
                    <a:lstStyle/>
                    <a:p>
                      <a:endParaRPr lang="en-IN" sz="2700"/>
                    </a:p>
                  </a:txBody>
                  <a:tcPr marL="91438" marR="91438" marT="45725" marB="45725"/>
                </a:tc>
              </a:tr>
              <a:tr h="818490">
                <a:tc>
                  <a:txBody>
                    <a:bodyPr/>
                    <a:lstStyle/>
                    <a:p>
                      <a:r>
                        <a:rPr lang="en-IN" sz="2700" dirty="0"/>
                        <a:t>2</a:t>
                      </a:r>
                      <a:endParaRPr lang="en-IN" sz="2700" dirty="0"/>
                    </a:p>
                  </a:txBody>
                  <a:tcPr marL="91438" marR="91438" marT="45725" marB="45725"/>
                </a:tc>
                <a:tc>
                  <a:txBody>
                    <a:bodyPr/>
                    <a:lstStyle/>
                    <a:p>
                      <a:endParaRPr lang="en-IN" sz="2700" dirty="0"/>
                    </a:p>
                  </a:txBody>
                  <a:tcPr marL="91438" marR="91438" marT="45725" marB="45725"/>
                </a:tc>
                <a:tc>
                  <a:txBody>
                    <a:bodyPr/>
                    <a:lstStyle/>
                    <a:p>
                      <a:endParaRPr lang="en-IN" sz="2700" dirty="0"/>
                    </a:p>
                  </a:txBody>
                  <a:tcPr marL="91438" marR="91438" marT="45725" marB="45725"/>
                </a:tc>
                <a:tc>
                  <a:txBody>
                    <a:bodyPr/>
                    <a:lstStyle/>
                    <a:p>
                      <a:endParaRPr lang="en-IN" sz="2700"/>
                    </a:p>
                  </a:txBody>
                  <a:tcPr marL="91438" marR="91438" marT="45725" marB="45725"/>
                </a:tc>
                <a:tc>
                  <a:txBody>
                    <a:bodyPr/>
                    <a:lstStyle/>
                    <a:p>
                      <a:endParaRPr lang="en-IN" sz="2700" dirty="0"/>
                    </a:p>
                  </a:txBody>
                  <a:tcPr marL="91438" marR="91438" marT="45725" marB="45725"/>
                </a:tc>
              </a:tr>
              <a:tr h="818490">
                <a:tc>
                  <a:txBody>
                    <a:bodyPr/>
                    <a:lstStyle/>
                    <a:p>
                      <a:r>
                        <a:rPr lang="en-IN" sz="2700" dirty="0"/>
                        <a:t>3</a:t>
                      </a:r>
                      <a:endParaRPr lang="en-IN" sz="2700" dirty="0"/>
                    </a:p>
                  </a:txBody>
                  <a:tcPr marL="91438" marR="91438" marT="45725" marB="45725"/>
                </a:tc>
                <a:tc>
                  <a:txBody>
                    <a:bodyPr/>
                    <a:lstStyle/>
                    <a:p>
                      <a:endParaRPr lang="en-IN" sz="2700" dirty="0"/>
                    </a:p>
                  </a:txBody>
                  <a:tcPr marL="91438" marR="91438" marT="45725" marB="45725"/>
                </a:tc>
                <a:tc>
                  <a:txBody>
                    <a:bodyPr/>
                    <a:lstStyle/>
                    <a:p>
                      <a:endParaRPr lang="en-IN" sz="2700"/>
                    </a:p>
                  </a:txBody>
                  <a:tcPr marL="91438" marR="91438" marT="45725" marB="45725"/>
                </a:tc>
                <a:tc>
                  <a:txBody>
                    <a:bodyPr/>
                    <a:lstStyle/>
                    <a:p>
                      <a:endParaRPr lang="en-IN" sz="2700"/>
                    </a:p>
                  </a:txBody>
                  <a:tcPr marL="91438" marR="91438" marT="45725" marB="45725"/>
                </a:tc>
                <a:tc>
                  <a:txBody>
                    <a:bodyPr/>
                    <a:lstStyle/>
                    <a:p>
                      <a:endParaRPr lang="en-IN" sz="2700" dirty="0"/>
                    </a:p>
                  </a:txBody>
                  <a:tcPr marL="91438" marR="91438" marT="45725" marB="45725"/>
                </a:tc>
              </a:tr>
              <a:tr h="818490">
                <a:tc>
                  <a:txBody>
                    <a:bodyPr/>
                    <a:lstStyle/>
                    <a:p>
                      <a:r>
                        <a:rPr lang="en-IN" sz="2700" dirty="0"/>
                        <a:t>4</a:t>
                      </a:r>
                      <a:endParaRPr lang="en-IN" sz="2700" dirty="0"/>
                    </a:p>
                  </a:txBody>
                  <a:tcPr marL="91438" marR="91438" marT="45725" marB="45725"/>
                </a:tc>
                <a:tc>
                  <a:txBody>
                    <a:bodyPr/>
                    <a:lstStyle/>
                    <a:p>
                      <a:endParaRPr lang="en-IN" sz="2700" dirty="0"/>
                    </a:p>
                  </a:txBody>
                  <a:tcPr marL="91438" marR="91438" marT="45725" marB="45725"/>
                </a:tc>
                <a:tc>
                  <a:txBody>
                    <a:bodyPr/>
                    <a:lstStyle/>
                    <a:p>
                      <a:endParaRPr lang="en-IN" sz="2700"/>
                    </a:p>
                  </a:txBody>
                  <a:tcPr marL="91438" marR="91438" marT="45725" marB="45725"/>
                </a:tc>
                <a:tc>
                  <a:txBody>
                    <a:bodyPr/>
                    <a:lstStyle/>
                    <a:p>
                      <a:endParaRPr lang="en-IN" sz="2700"/>
                    </a:p>
                  </a:txBody>
                  <a:tcPr marL="91438" marR="91438" marT="45725" marB="45725"/>
                </a:tc>
                <a:tc>
                  <a:txBody>
                    <a:bodyPr/>
                    <a:lstStyle/>
                    <a:p>
                      <a:endParaRPr lang="en-IN" sz="2700" dirty="0"/>
                    </a:p>
                  </a:txBody>
                  <a:tcPr marL="91438" marR="91438" marT="45725" marB="45725"/>
                </a:tc>
              </a:tr>
            </a:tbl>
          </a:graphicData>
        </a:graphic>
      </p:graphicFrame>
      <p:sp>
        <p:nvSpPr>
          <p:cNvPr id="18476" name="TextBox 9"/>
          <p:cNvSpPr txBox="1"/>
          <p:nvPr/>
        </p:nvSpPr>
        <p:spPr>
          <a:xfrm>
            <a:off x="831850" y="7731125"/>
            <a:ext cx="16583025" cy="830263"/>
          </a:xfrm>
          <a:prstGeom prst="rect">
            <a:avLst/>
          </a:prstGeom>
          <a:noFill/>
          <a:ln w="9525">
            <a:noFill/>
          </a:ln>
        </p:spPr>
        <p:txBody>
          <a:bodyPr>
            <a:spAutoFit/>
          </a:bodyPr>
          <a:p>
            <a:pPr eaLnBrk="1" hangingPunct="1"/>
            <a:r>
              <a:rPr lang="en-IN" altLang="en-US" sz="2400" dirty="0">
                <a:latin typeface="Calibri" panose="020F0502020204030204" pitchFamily="34" charset="0"/>
              </a:rPr>
              <a:t>Select the IEEE papers that were published between 2019 and 2023.</a:t>
            </a:r>
            <a:endParaRPr lang="en-IN" altLang="en-US" sz="2400" dirty="0">
              <a:latin typeface="Calibri" panose="020F0502020204030204" pitchFamily="34" charset="0"/>
            </a:endParaRPr>
          </a:p>
          <a:p>
            <a:pPr eaLnBrk="1" hangingPunct="1"/>
            <a:r>
              <a:rPr lang="en-IN" altLang="en-US" sz="2400" dirty="0">
                <a:latin typeface="Calibri" panose="020F0502020204030204" pitchFamily="34" charset="0"/>
              </a:rPr>
              <a:t>8 IEEE papers should be referred.</a:t>
            </a:r>
            <a:endParaRPr lang="en-IN" altLang="en-US" sz="2400" dirty="0">
              <a:latin typeface="Calibri" panose="020F0502020204030204" pitchFamily="34" charset="0"/>
            </a:endParaRPr>
          </a:p>
        </p:txBody>
      </p:sp>
      <p:graphicFrame>
        <p:nvGraphicFramePr>
          <p:cNvPr id="6" name="Table 5"/>
          <p:cNvGraphicFramePr>
            <a:graphicFrameLocks noGrp="1"/>
          </p:cNvGraphicFramePr>
          <p:nvPr/>
        </p:nvGraphicFramePr>
        <p:xfrm>
          <a:off x="831850" y="1628140"/>
          <a:ext cx="17176115" cy="7317105"/>
        </p:xfrm>
        <a:graphic>
          <a:graphicData uri="http://schemas.openxmlformats.org/drawingml/2006/table">
            <a:tbl>
              <a:tblPr firstRow="1" bandRow="1">
                <a:tableStyleId>{5C22544A-7EE6-4342-B048-85BDC9FD1C3A}</a:tableStyleId>
              </a:tblPr>
              <a:tblGrid>
                <a:gridCol w="1158240"/>
                <a:gridCol w="2644140"/>
                <a:gridCol w="6503035"/>
                <a:gridCol w="2741295"/>
                <a:gridCol w="4129405"/>
              </a:tblGrid>
              <a:tr h="1087120">
                <a:tc>
                  <a:txBody>
                    <a:bodyPr/>
                    <a:p>
                      <a:pPr algn="ctr"/>
                      <a:r>
                        <a:rPr lang="en-IN" sz="3200" dirty="0" err="1"/>
                        <a:t>Sl.No</a:t>
                      </a:r>
                      <a:endParaRPr lang="en-IN" sz="3200" dirty="0"/>
                    </a:p>
                  </a:txBody>
                  <a:tcPr/>
                </a:tc>
                <a:tc>
                  <a:txBody>
                    <a:bodyPr/>
                    <a:p>
                      <a:pPr algn="ctr"/>
                      <a:r>
                        <a:rPr lang="en-IN" sz="3200" dirty="0"/>
                        <a:t>Author’s Name</a:t>
                      </a:r>
                      <a:endParaRPr lang="en-IN" sz="3200" dirty="0"/>
                    </a:p>
                  </a:txBody>
                  <a:tcPr/>
                </a:tc>
                <a:tc>
                  <a:txBody>
                    <a:bodyPr/>
                    <a:p>
                      <a:pPr algn="ctr"/>
                      <a:r>
                        <a:rPr lang="en-IN" sz="3200" dirty="0"/>
                        <a:t>Paper name and</a:t>
                      </a:r>
                      <a:r>
                        <a:rPr lang="en-IN" sz="3200" baseline="0" dirty="0"/>
                        <a:t> publication details</a:t>
                      </a:r>
                      <a:endParaRPr lang="en-IN" sz="3200" dirty="0"/>
                    </a:p>
                  </a:txBody>
                  <a:tcPr/>
                </a:tc>
                <a:tc>
                  <a:txBody>
                    <a:bodyPr/>
                    <a:p>
                      <a:pPr algn="ctr"/>
                      <a:r>
                        <a:rPr lang="en-IN" sz="3200" dirty="0"/>
                        <a:t>Year </a:t>
                      </a:r>
                      <a:r>
                        <a:rPr lang="en-IN" sz="3200" baseline="0" dirty="0"/>
                        <a:t> of publication</a:t>
                      </a:r>
                      <a:endParaRPr lang="en-IN" sz="3200" dirty="0"/>
                    </a:p>
                  </a:txBody>
                  <a:tcPr/>
                </a:tc>
                <a:tc>
                  <a:txBody>
                    <a:bodyPr/>
                    <a:p>
                      <a:pPr algn="ctr"/>
                      <a:r>
                        <a:rPr lang="en-IN" sz="3200" dirty="0"/>
                        <a:t>Main content of the paper</a:t>
                      </a:r>
                      <a:endParaRPr lang="en-IN" sz="3200" dirty="0"/>
                    </a:p>
                  </a:txBody>
                  <a:tcPr/>
                </a:tc>
              </a:tr>
              <a:tr h="1997075">
                <a:tc>
                  <a:txBody>
                    <a:bodyPr/>
                    <a:p>
                      <a:r>
                        <a:rPr lang="en-IN" dirty="0"/>
                        <a:t>1</a:t>
                      </a:r>
                      <a:endParaRPr lang="en-IN" dirty="0"/>
                    </a:p>
                  </a:txBody>
                  <a:tcPr/>
                </a:tc>
                <a:tc>
                  <a:txBody>
                    <a:bodyPr/>
                    <a:p>
                      <a:pPr marL="0" marR="0" lvl="0" indent="0" algn="l" defTabSz="1371600" rtl="0" eaLnBrk="1" fontAlgn="auto" latinLnBrk="0" hangingPunct="1">
                        <a:lnSpc>
                          <a:spcPct val="100000"/>
                        </a:lnSpc>
                        <a:spcBef>
                          <a:spcPts val="0"/>
                        </a:spcBef>
                        <a:spcAft>
                          <a:spcPts val="0"/>
                        </a:spcAft>
                        <a:buClrTx/>
                        <a:buSzTx/>
                        <a:buFontTx/>
                        <a:buNone/>
                        <a:defRPr/>
                      </a:pPr>
                      <a:r>
                        <a:rPr lang="en-IN" dirty="0"/>
                        <a:t>Afshar</a:t>
                      </a:r>
                      <a:endParaRPr lang="en-IN" dirty="0"/>
                    </a:p>
                    <a:p>
                      <a:endParaRPr lang="en-IN" dirty="0"/>
                    </a:p>
                  </a:txBody>
                  <a:tcPr/>
                </a:tc>
                <a:tc>
                  <a:txBody>
                    <a:bodyPr/>
                    <a:p>
                      <a:pPr marL="0" marR="0" lvl="0" indent="0" algn="l" defTabSz="1371600" rtl="0" eaLnBrk="1" fontAlgn="auto" latinLnBrk="0" hangingPunct="1">
                        <a:lnSpc>
                          <a:spcPct val="100000"/>
                        </a:lnSpc>
                        <a:spcBef>
                          <a:spcPts val="0"/>
                        </a:spcBef>
                        <a:spcAft>
                          <a:spcPts val="0"/>
                        </a:spcAft>
                        <a:buClrTx/>
                        <a:buSzTx/>
                        <a:buFontTx/>
                        <a:buNone/>
                        <a:defRPr/>
                      </a:pPr>
                      <a:r>
                        <a:rPr lang="en-US" sz="2400" b="0" i="0" kern="1200" dirty="0">
                          <a:solidFill>
                            <a:schemeClr val="dk1"/>
                          </a:solidFill>
                          <a:effectLst/>
                          <a:latin typeface="+mn-lt"/>
                          <a:ea typeface="+mn-ea"/>
                          <a:cs typeface="+mn-cs"/>
                        </a:rPr>
                        <a:t>Single-trial neural correlates of arm movement preparation</a:t>
                      </a:r>
                      <a:endParaRPr lang="en-IN" sz="2400" dirty="0"/>
                    </a:p>
                    <a:p>
                      <a:endParaRPr lang="en-IN" dirty="0"/>
                    </a:p>
                  </a:txBody>
                  <a:tcPr/>
                </a:tc>
                <a:tc>
                  <a:txBody>
                    <a:bodyPr/>
                    <a:p>
                      <a:pPr marL="0" marR="0" lvl="0" indent="0" algn="l" defTabSz="1371600" rtl="0" eaLnBrk="1" fontAlgn="auto" latinLnBrk="0" hangingPunct="1">
                        <a:lnSpc>
                          <a:spcPct val="100000"/>
                        </a:lnSpc>
                        <a:spcBef>
                          <a:spcPts val="0"/>
                        </a:spcBef>
                        <a:spcAft>
                          <a:spcPts val="0"/>
                        </a:spcAft>
                        <a:buClrTx/>
                        <a:buSzTx/>
                        <a:buFontTx/>
                        <a:buNone/>
                        <a:defRPr/>
                      </a:pPr>
                      <a:r>
                        <a:rPr lang="en-IN" dirty="0"/>
                        <a:t>2021</a:t>
                      </a:r>
                      <a:endParaRPr lang="en-IN" dirty="0"/>
                    </a:p>
                    <a:p>
                      <a:endParaRPr lang="en-IN" dirty="0"/>
                    </a:p>
                  </a:txBody>
                  <a:tcPr/>
                </a:tc>
                <a:tc>
                  <a:txBody>
                    <a:bodyPr/>
                    <a:p>
                      <a:pPr algn="just"/>
                      <a:r>
                        <a:rPr lang="en-US" sz="2000" b="0" i="0" kern="1200" dirty="0">
                          <a:solidFill>
                            <a:schemeClr val="dk1"/>
                          </a:solidFill>
                          <a:effectLst/>
                          <a:latin typeface="+mn-lt"/>
                          <a:ea typeface="+mn-ea"/>
                          <a:cs typeface="+mn-cs"/>
                        </a:rPr>
                        <a:t>Polyps in the colon or </a:t>
                      </a:r>
                      <a:r>
                        <a:rPr lang="en-US" sz="2000" b="0" i="0" kern="1200" dirty="0" err="1">
                          <a:solidFill>
                            <a:schemeClr val="dk1"/>
                          </a:solidFill>
                          <a:effectLst/>
                          <a:latin typeface="+mn-lt"/>
                          <a:ea typeface="+mn-ea"/>
                          <a:cs typeface="+mn-cs"/>
                        </a:rPr>
                        <a:t>rectumThese</a:t>
                      </a:r>
                      <a:r>
                        <a:rPr lang="en-US" sz="2000" b="0" i="0" kern="1200" dirty="0">
                          <a:solidFill>
                            <a:schemeClr val="dk1"/>
                          </a:solidFill>
                          <a:effectLst/>
                          <a:latin typeface="+mn-lt"/>
                          <a:ea typeface="+mn-ea"/>
                          <a:cs typeface="+mn-cs"/>
                        </a:rPr>
                        <a:t> </a:t>
                      </a:r>
                      <a:r>
                        <a:rPr lang="en-US" sz="2000" b="0" i="0" kern="1200" dirty="0" err="1">
                          <a:solidFill>
                            <a:schemeClr val="dk1"/>
                          </a:solidFill>
                          <a:effectLst/>
                          <a:latin typeface="+mn-lt"/>
                          <a:ea typeface="+mn-ea"/>
                          <a:cs typeface="+mn-cs"/>
                        </a:rPr>
                        <a:t>gro</a:t>
                      </a:r>
                      <a:r>
                        <a:rPr lang="en-IN" sz="2000" dirty="0">
                          <a:solidFill>
                            <a:srgbClr val="0E101A"/>
                          </a:solidFill>
                          <a:effectLst/>
                          <a:latin typeface="+mn-lt"/>
                          <a:ea typeface="Times New Roman" panose="02020603050405020304" pitchFamily="18" charset="0"/>
                          <a:cs typeface="Arial" panose="020B0604020202020204" pitchFamily="34" charset="0"/>
                        </a:rPr>
                        <a:t>Detection of Diseases Using  Machine Learning Image Recognition Technology in Artificial Intelligence</a:t>
                      </a:r>
                      <a:r>
                        <a:rPr lang="en-US" sz="2000" b="0" i="0" kern="1200" dirty="0" err="1">
                          <a:solidFill>
                            <a:schemeClr val="dk1"/>
                          </a:solidFill>
                          <a:effectLst/>
                          <a:latin typeface="+mn-lt"/>
                          <a:ea typeface="+mn-ea"/>
                          <a:cs typeface="+mn-cs"/>
                        </a:rPr>
                        <a:t>wths</a:t>
                      </a:r>
                      <a:r>
                        <a:rPr lang="en-US" sz="2000" b="0" i="0" kern="1200" dirty="0">
                          <a:solidFill>
                            <a:schemeClr val="dk1"/>
                          </a:solidFill>
                          <a:effectLst/>
                          <a:latin typeface="+mn-lt"/>
                          <a:ea typeface="+mn-ea"/>
                          <a:cs typeface="+mn-cs"/>
                        </a:rPr>
                        <a:t> are called polyps. </a:t>
                      </a:r>
                      <a:endParaRPr lang="en-IN" sz="2000" dirty="0"/>
                    </a:p>
                  </a:txBody>
                  <a:tcPr/>
                </a:tc>
              </a:tr>
              <a:tr h="1347470">
                <a:tc>
                  <a:txBody>
                    <a:bodyPr/>
                    <a:p>
                      <a:r>
                        <a:rPr lang="en-IN" dirty="0"/>
                        <a:t>2</a:t>
                      </a:r>
                      <a:endParaRPr lang="en-IN" dirty="0"/>
                    </a:p>
                  </a:txBody>
                  <a:tcPr/>
                </a:tc>
                <a:tc>
                  <a:txBody>
                    <a:bodyPr/>
                    <a:p>
                      <a:pPr marL="0" marR="0" lvl="0" indent="0" algn="l" defTabSz="1371600" rtl="0" eaLnBrk="1" fontAlgn="auto" latinLnBrk="0" hangingPunct="1">
                        <a:lnSpc>
                          <a:spcPct val="100000"/>
                        </a:lnSpc>
                        <a:spcBef>
                          <a:spcPts val="0"/>
                        </a:spcBef>
                        <a:spcAft>
                          <a:spcPts val="0"/>
                        </a:spcAft>
                        <a:buClrTx/>
                        <a:buSzTx/>
                        <a:buFontTx/>
                        <a:buNone/>
                        <a:defRPr/>
                      </a:pPr>
                      <a:r>
                        <a:rPr lang="en-IN" dirty="0"/>
                        <a:t>Alizadeh </a:t>
                      </a:r>
                      <a:endParaRPr lang="en-IN" dirty="0"/>
                    </a:p>
                    <a:p>
                      <a:endParaRPr lang="en-IN" dirty="0"/>
                    </a:p>
                  </a:txBody>
                  <a:tcPr/>
                </a:tc>
                <a:tc>
                  <a:txBody>
                    <a:bodyPr/>
                    <a:p>
                      <a:r>
                        <a:rPr lang="en-IN" sz="2400" dirty="0">
                          <a:solidFill>
                            <a:srgbClr val="0E101A"/>
                          </a:solidFill>
                          <a:effectLst/>
                          <a:latin typeface="+mn-lt"/>
                          <a:ea typeface="Times New Roman" panose="02020603050405020304" pitchFamily="18" charset="0"/>
                          <a:cs typeface="Arial" panose="020B0604020202020204" pitchFamily="34" charset="0"/>
                        </a:rPr>
                        <a:t>Detection of Diseases Using  Machine Learning Image Recognition Technology in Artificial Intelligence</a:t>
                      </a:r>
                      <a:endParaRPr lang="en-IN" dirty="0"/>
                    </a:p>
                  </a:txBody>
                  <a:tcPr/>
                </a:tc>
                <a:tc>
                  <a:txBody>
                    <a:bodyPr/>
                    <a:p>
                      <a:r>
                        <a:rPr lang="en-IN" dirty="0"/>
                        <a:t>2020</a:t>
                      </a:r>
                      <a:endParaRPr lang="en-IN" dirty="0"/>
                    </a:p>
                  </a:txBody>
                  <a:tcPr/>
                </a:tc>
                <a:tc>
                  <a:txBody>
                    <a:bodyPr/>
                    <a:p>
                      <a:pPr algn="just"/>
                      <a:r>
                        <a:rPr lang="en-US" sz="2000" b="0" i="0" kern="1200" dirty="0">
                          <a:solidFill>
                            <a:schemeClr val="dk1"/>
                          </a:solidFill>
                          <a:effectLst/>
                          <a:latin typeface="+mn-lt"/>
                          <a:ea typeface="+mn-ea"/>
                          <a:cs typeface="+mn-cs"/>
                        </a:rPr>
                        <a:t>With the continuous development and improvement of artificial intelligence technology</a:t>
                      </a:r>
                      <a:endParaRPr lang="en-IN" sz="2000" dirty="0"/>
                    </a:p>
                  </a:txBody>
                  <a:tcPr/>
                </a:tc>
              </a:tr>
              <a:tr h="1600200">
                <a:tc>
                  <a:txBody>
                    <a:bodyPr/>
                    <a:p>
                      <a:r>
                        <a:rPr lang="en-IN" dirty="0"/>
                        <a:t>3</a:t>
                      </a:r>
                      <a:endParaRPr lang="en-IN" dirty="0"/>
                    </a:p>
                  </a:txBody>
                  <a:tcPr/>
                </a:tc>
                <a:tc>
                  <a:txBody>
                    <a:bodyPr/>
                    <a:p>
                      <a:pPr marL="0" marR="0" lvl="0" indent="0" algn="l" defTabSz="1371600" rtl="0" eaLnBrk="1" fontAlgn="auto" latinLnBrk="0" hangingPunct="1">
                        <a:lnSpc>
                          <a:spcPct val="100000"/>
                        </a:lnSpc>
                        <a:spcBef>
                          <a:spcPts val="0"/>
                        </a:spcBef>
                        <a:spcAft>
                          <a:spcPts val="0"/>
                        </a:spcAft>
                        <a:buClrTx/>
                        <a:buSzTx/>
                        <a:buFontTx/>
                        <a:buNone/>
                        <a:defRPr/>
                      </a:pPr>
                      <a:r>
                        <a:rPr lang="en-IN" dirty="0"/>
                        <a:t>Amor </a:t>
                      </a:r>
                      <a:endParaRPr lang="en-IN" dirty="0"/>
                    </a:p>
                    <a:p>
                      <a:endParaRPr lang="en-IN" dirty="0"/>
                    </a:p>
                  </a:txBody>
                  <a:tcPr/>
                </a:tc>
                <a:tc>
                  <a:txBody>
                    <a:bodyPr/>
                    <a:p>
                      <a:pPr marL="0" marR="0" lvl="0" indent="0" algn="l" defTabSz="1371600" rtl="0" eaLnBrk="1" fontAlgn="auto" latinLnBrk="0" hangingPunct="1">
                        <a:lnSpc>
                          <a:spcPct val="100000"/>
                        </a:lnSpc>
                        <a:spcBef>
                          <a:spcPts val="0"/>
                        </a:spcBef>
                        <a:spcAft>
                          <a:spcPts val="0"/>
                        </a:spcAft>
                        <a:buClrTx/>
                        <a:buSzTx/>
                        <a:buFontTx/>
                        <a:buNone/>
                        <a:defRPr/>
                      </a:pPr>
                      <a:r>
                        <a:rPr lang="en-IN" sz="2400" dirty="0">
                          <a:solidFill>
                            <a:srgbClr val="0E101A"/>
                          </a:solidFill>
                          <a:effectLst/>
                          <a:ea typeface="Times New Roman" panose="02020603050405020304" pitchFamily="18" charset="0"/>
                          <a:cs typeface="Arial" panose="020B0604020202020204" pitchFamily="34" charset="0"/>
                        </a:rPr>
                        <a:t>Mobile health applications for disease screening and treatment support in low-and middle-income countries.</a:t>
                      </a:r>
                      <a:endParaRPr lang="en-IN" sz="2400" dirty="0"/>
                    </a:p>
                    <a:p>
                      <a:endParaRPr lang="en-IN" dirty="0"/>
                    </a:p>
                  </a:txBody>
                  <a:tcPr/>
                </a:tc>
                <a:tc>
                  <a:txBody>
                    <a:bodyPr/>
                    <a:p>
                      <a:r>
                        <a:rPr lang="en-IN" dirty="0"/>
                        <a:t>2022</a:t>
                      </a:r>
                      <a:endParaRPr lang="en-IN" dirty="0"/>
                    </a:p>
                  </a:txBody>
                  <a:tcPr/>
                </a:tc>
                <a:tc>
                  <a:txBody>
                    <a:bodyPr/>
                    <a:p>
                      <a:r>
                        <a:rPr lang="en-US" sz="2400" b="0" i="0" kern="1200" dirty="0">
                          <a:solidFill>
                            <a:schemeClr val="dk1"/>
                          </a:solidFill>
                          <a:effectLst/>
                          <a:latin typeface="+mn-lt"/>
                          <a:ea typeface="+mn-ea"/>
                          <a:cs typeface="+mn-cs"/>
                        </a:rPr>
                        <a:t>The advances in mobile technologies and applications </a:t>
                      </a:r>
                      <a:endParaRPr lang="en-IN" dirty="0"/>
                    </a:p>
                  </a:txBody>
                  <a:tcPr/>
                </a:tc>
              </a:tr>
              <a:tr h="1285240">
                <a:tc>
                  <a:txBody>
                    <a:bodyPr/>
                    <a:p>
                      <a:r>
                        <a:rPr lang="en-IN" dirty="0"/>
                        <a:t>4</a:t>
                      </a:r>
                      <a:endParaRPr lang="en-IN" dirty="0"/>
                    </a:p>
                  </a:txBody>
                  <a:tcPr/>
                </a:tc>
                <a:tc>
                  <a:txBody>
                    <a:bodyPr/>
                    <a:p>
                      <a:pPr marL="0" marR="0" lvl="0" indent="0" algn="l" defTabSz="1371600" rtl="0" eaLnBrk="1" fontAlgn="auto" latinLnBrk="0" hangingPunct="1">
                        <a:lnSpc>
                          <a:spcPct val="100000"/>
                        </a:lnSpc>
                        <a:spcBef>
                          <a:spcPts val="0"/>
                        </a:spcBef>
                        <a:spcAft>
                          <a:spcPts val="0"/>
                        </a:spcAft>
                        <a:buClrTx/>
                        <a:buSzTx/>
                        <a:buFontTx/>
                        <a:buNone/>
                        <a:defRPr/>
                      </a:pPr>
                      <a:r>
                        <a:rPr lang="en-IN" dirty="0" err="1"/>
                        <a:t>Bahado</a:t>
                      </a:r>
                      <a:r>
                        <a:rPr lang="en-IN" dirty="0"/>
                        <a:t>- Singh</a:t>
                      </a:r>
                      <a:endParaRPr lang="en-IN" dirty="0"/>
                    </a:p>
                    <a:p>
                      <a:endParaRPr lang="en-IN" dirty="0"/>
                    </a:p>
                  </a:txBody>
                  <a:tcPr/>
                </a:tc>
                <a:tc>
                  <a:txBody>
                    <a:bodyPr/>
                    <a:p>
                      <a:pPr marL="0" marR="0" lvl="0" indent="0" algn="l" defTabSz="1371600" rtl="0" eaLnBrk="1" fontAlgn="auto" latinLnBrk="0" hangingPunct="1">
                        <a:lnSpc>
                          <a:spcPct val="100000"/>
                        </a:lnSpc>
                        <a:spcBef>
                          <a:spcPts val="0"/>
                        </a:spcBef>
                        <a:spcAft>
                          <a:spcPts val="0"/>
                        </a:spcAft>
                        <a:buClrTx/>
                        <a:buSzTx/>
                        <a:buFontTx/>
                        <a:buNone/>
                        <a:defRPr/>
                      </a:pPr>
                      <a:r>
                        <a:rPr lang="en-IN" sz="2400" dirty="0">
                          <a:solidFill>
                            <a:srgbClr val="0E101A"/>
                          </a:solidFill>
                          <a:effectLst/>
                          <a:ea typeface="Times New Roman" panose="02020603050405020304" pitchFamily="18" charset="0"/>
                          <a:cs typeface="Arial" panose="020B0604020202020204" pitchFamily="34" charset="0"/>
                        </a:rPr>
                        <a:t>Artificial intelligence in disease diagnosis</a:t>
                      </a:r>
                      <a:endParaRPr lang="en-IN" sz="2400" dirty="0">
                        <a:solidFill>
                          <a:srgbClr val="0E101A"/>
                        </a:solidFill>
                        <a:effectLst/>
                        <a:ea typeface="Times New Roman" panose="02020603050405020304" pitchFamily="18" charset="0"/>
                        <a:cs typeface="Arial" panose="020B0604020202020204" pitchFamily="34" charset="0"/>
                      </a:endParaRPr>
                    </a:p>
                    <a:p>
                      <a:endParaRPr lang="en-IN" dirty="0"/>
                    </a:p>
                  </a:txBody>
                  <a:tcPr/>
                </a:tc>
                <a:tc>
                  <a:txBody>
                    <a:bodyPr/>
                    <a:p>
                      <a:r>
                        <a:rPr lang="en-IN" dirty="0"/>
                        <a:t>2021</a:t>
                      </a:r>
                      <a:endParaRPr lang="en-IN" dirty="0"/>
                    </a:p>
                  </a:txBody>
                  <a:tcPr/>
                </a:tc>
                <a:tc>
                  <a:txBody>
                    <a:bodyPr/>
                    <a:p>
                      <a:pPr algn="just"/>
                      <a:r>
                        <a:rPr lang="en-US" sz="2000" b="0" i="0" kern="1200" dirty="0">
                          <a:solidFill>
                            <a:schemeClr val="dk1"/>
                          </a:solidFill>
                          <a:effectLst/>
                          <a:latin typeface="+mn-lt"/>
                          <a:ea typeface="+mn-ea"/>
                          <a:cs typeface="+mn-cs"/>
                        </a:rPr>
                        <a:t>Artificial intelligence can assist providers in a variety of patient care and intelligent health systems</a:t>
                      </a:r>
                      <a:endParaRPr lang="en-IN" sz="2000"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graphicFrame>
        <p:nvGraphicFramePr>
          <p:cNvPr id="5" name="Table 4"/>
          <p:cNvGraphicFramePr>
            <a:graphicFrameLocks noGrp="1"/>
          </p:cNvGraphicFramePr>
          <p:nvPr/>
        </p:nvGraphicFramePr>
        <p:xfrm>
          <a:off x="720725" y="809625"/>
          <a:ext cx="16957675" cy="3273425"/>
        </p:xfrm>
        <a:graphic>
          <a:graphicData uri="http://schemas.openxmlformats.org/drawingml/2006/table">
            <a:tbl>
              <a:tblPr firstRow="1" bandRow="1">
                <a:tableStyleId>{5C22544A-7EE6-4342-B048-85BDC9FD1C3A}</a:tableStyleId>
              </a:tblPr>
              <a:tblGrid>
                <a:gridCol w="1253816"/>
                <a:gridCol w="5529254"/>
                <a:gridCol w="3391535"/>
                <a:gridCol w="3391535"/>
                <a:gridCol w="3391535"/>
              </a:tblGrid>
              <a:tr h="818356">
                <a:tc>
                  <a:txBody>
                    <a:bodyPr/>
                    <a:lstStyle/>
                    <a:p>
                      <a:r>
                        <a:rPr lang="en-IN" sz="2700" dirty="0"/>
                        <a:t>5</a:t>
                      </a:r>
                      <a:endParaRPr lang="en-IN" sz="2700" dirty="0"/>
                    </a:p>
                  </a:txBody>
                  <a:tcPr marL="91438" marR="91438" marT="45718" marB="45718"/>
                </a:tc>
                <a:tc>
                  <a:txBody>
                    <a:bodyPr/>
                    <a:lstStyle/>
                    <a:p>
                      <a:endParaRPr lang="en-IN" sz="2700" dirty="0"/>
                    </a:p>
                  </a:txBody>
                  <a:tcPr marL="91438" marR="91438" marT="45718" marB="45718"/>
                </a:tc>
                <a:tc>
                  <a:txBody>
                    <a:bodyPr/>
                    <a:lstStyle/>
                    <a:p>
                      <a:endParaRPr lang="en-IN" sz="2700"/>
                    </a:p>
                  </a:txBody>
                  <a:tcPr marL="91438" marR="91438" marT="45718" marB="45718"/>
                </a:tc>
                <a:tc>
                  <a:txBody>
                    <a:bodyPr/>
                    <a:lstStyle/>
                    <a:p>
                      <a:endParaRPr lang="en-IN" sz="2700"/>
                    </a:p>
                  </a:txBody>
                  <a:tcPr marL="91438" marR="91438" marT="45718" marB="45718"/>
                </a:tc>
                <a:tc>
                  <a:txBody>
                    <a:bodyPr/>
                    <a:lstStyle/>
                    <a:p>
                      <a:endParaRPr lang="en-IN" sz="2700"/>
                    </a:p>
                  </a:txBody>
                  <a:tcPr marL="91438" marR="91438" marT="45718" marB="45718"/>
                </a:tc>
              </a:tr>
              <a:tr h="818356">
                <a:tc>
                  <a:txBody>
                    <a:bodyPr/>
                    <a:lstStyle/>
                    <a:p>
                      <a:r>
                        <a:rPr lang="en-IN" sz="2700" dirty="0"/>
                        <a:t>6</a:t>
                      </a:r>
                      <a:endParaRPr lang="en-IN" sz="2700" dirty="0"/>
                    </a:p>
                  </a:txBody>
                  <a:tcPr marL="91438" marR="91438" marT="45718" marB="45718"/>
                </a:tc>
                <a:tc>
                  <a:txBody>
                    <a:bodyPr/>
                    <a:lstStyle/>
                    <a:p>
                      <a:endParaRPr lang="en-IN" sz="2700" dirty="0"/>
                    </a:p>
                  </a:txBody>
                  <a:tcPr marL="91438" marR="91438" marT="45718" marB="45718"/>
                </a:tc>
                <a:tc>
                  <a:txBody>
                    <a:bodyPr/>
                    <a:lstStyle/>
                    <a:p>
                      <a:endParaRPr lang="en-IN" sz="2700" dirty="0"/>
                    </a:p>
                  </a:txBody>
                  <a:tcPr marL="91438" marR="91438" marT="45718" marB="45718"/>
                </a:tc>
                <a:tc>
                  <a:txBody>
                    <a:bodyPr/>
                    <a:lstStyle/>
                    <a:p>
                      <a:endParaRPr lang="en-IN" sz="2700" dirty="0"/>
                    </a:p>
                  </a:txBody>
                  <a:tcPr marL="91438" marR="91438" marT="45718" marB="45718"/>
                </a:tc>
                <a:tc>
                  <a:txBody>
                    <a:bodyPr/>
                    <a:lstStyle/>
                    <a:p>
                      <a:endParaRPr lang="en-IN" sz="2700" dirty="0"/>
                    </a:p>
                  </a:txBody>
                  <a:tcPr marL="91438" marR="91438" marT="45718" marB="45718"/>
                </a:tc>
              </a:tr>
              <a:tr h="818356">
                <a:tc>
                  <a:txBody>
                    <a:bodyPr/>
                    <a:lstStyle/>
                    <a:p>
                      <a:r>
                        <a:rPr lang="en-IN" sz="2700" dirty="0"/>
                        <a:t>7</a:t>
                      </a:r>
                      <a:endParaRPr lang="en-IN" sz="2700" dirty="0"/>
                    </a:p>
                  </a:txBody>
                  <a:tcPr marL="91438" marR="91438" marT="45718" marB="45718"/>
                </a:tc>
                <a:tc>
                  <a:txBody>
                    <a:bodyPr/>
                    <a:lstStyle/>
                    <a:p>
                      <a:endParaRPr lang="en-IN" sz="2700" dirty="0"/>
                    </a:p>
                  </a:txBody>
                  <a:tcPr marL="91438" marR="91438" marT="45718" marB="45718"/>
                </a:tc>
                <a:tc>
                  <a:txBody>
                    <a:bodyPr/>
                    <a:lstStyle/>
                    <a:p>
                      <a:endParaRPr lang="en-IN" sz="2700" dirty="0"/>
                    </a:p>
                  </a:txBody>
                  <a:tcPr marL="91438" marR="91438" marT="45718" marB="45718"/>
                </a:tc>
                <a:tc>
                  <a:txBody>
                    <a:bodyPr/>
                    <a:lstStyle/>
                    <a:p>
                      <a:endParaRPr lang="en-IN" sz="2700" dirty="0"/>
                    </a:p>
                  </a:txBody>
                  <a:tcPr marL="91438" marR="91438" marT="45718" marB="45718"/>
                </a:tc>
                <a:tc>
                  <a:txBody>
                    <a:bodyPr/>
                    <a:lstStyle/>
                    <a:p>
                      <a:endParaRPr lang="en-IN" sz="2700" dirty="0"/>
                    </a:p>
                  </a:txBody>
                  <a:tcPr marL="91438" marR="91438" marT="45718" marB="45718"/>
                </a:tc>
              </a:tr>
              <a:tr h="818356">
                <a:tc>
                  <a:txBody>
                    <a:bodyPr/>
                    <a:lstStyle/>
                    <a:p>
                      <a:r>
                        <a:rPr lang="en-IN" sz="2700" dirty="0"/>
                        <a:t>8</a:t>
                      </a:r>
                      <a:endParaRPr lang="en-IN" sz="2700" dirty="0"/>
                    </a:p>
                  </a:txBody>
                  <a:tcPr marL="91438" marR="91438" marT="45718" marB="45718"/>
                </a:tc>
                <a:tc>
                  <a:txBody>
                    <a:bodyPr/>
                    <a:lstStyle/>
                    <a:p>
                      <a:endParaRPr lang="en-IN" sz="2700" dirty="0"/>
                    </a:p>
                  </a:txBody>
                  <a:tcPr marL="91438" marR="91438" marT="45718" marB="45718"/>
                </a:tc>
                <a:tc>
                  <a:txBody>
                    <a:bodyPr/>
                    <a:lstStyle/>
                    <a:p>
                      <a:endParaRPr lang="en-IN" sz="2700" dirty="0"/>
                    </a:p>
                  </a:txBody>
                  <a:tcPr marL="91438" marR="91438" marT="45718" marB="45718"/>
                </a:tc>
                <a:tc>
                  <a:txBody>
                    <a:bodyPr/>
                    <a:lstStyle/>
                    <a:p>
                      <a:endParaRPr lang="en-IN" sz="2700" dirty="0"/>
                    </a:p>
                  </a:txBody>
                  <a:tcPr marL="91438" marR="91438" marT="45718" marB="45718"/>
                </a:tc>
                <a:tc>
                  <a:txBody>
                    <a:bodyPr/>
                    <a:lstStyle/>
                    <a:p>
                      <a:endParaRPr lang="en-IN" sz="2700" dirty="0"/>
                    </a:p>
                  </a:txBody>
                  <a:tcPr marL="91438" marR="91438" marT="45718" marB="45718"/>
                </a:tc>
              </a:tr>
            </a:tbl>
          </a:graphicData>
        </a:graphic>
      </p:graphicFrame>
      <p:pic>
        <p:nvPicPr>
          <p:cNvPr id="6" name="Picture 5"/>
          <p:cNvPicPr>
            <a:picLocks noChangeAspect="1"/>
          </p:cNvPicPr>
          <p:nvPr/>
        </p:nvPicPr>
        <p:blipFill>
          <a:blip r:embed="rId1"/>
          <a:stretch>
            <a:fillRect/>
          </a:stretch>
        </p:blipFill>
        <p:spPr>
          <a:xfrm>
            <a:off x="365125" y="786130"/>
            <a:ext cx="17313910" cy="8548370"/>
          </a:xfrm>
          <a:prstGeom prst="rect">
            <a:avLst/>
          </a:prstGeom>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17601</Words>
  <Application>WPS Presentation</Application>
  <PresentationFormat>Custom</PresentationFormat>
  <Paragraphs>562</Paragraphs>
  <Slides>36</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Arial</vt:lpstr>
      <vt:lpstr>SimSun</vt:lpstr>
      <vt:lpstr>Wingdings</vt:lpstr>
      <vt:lpstr>Calibri</vt:lpstr>
      <vt:lpstr>Calibri Light</vt:lpstr>
      <vt:lpstr>Arial</vt:lpstr>
      <vt:lpstr>Times New Roman</vt:lpstr>
      <vt:lpstr>Calibri</vt:lpstr>
      <vt:lpstr>Microsoft YaHei</vt:lpstr>
      <vt:lpstr>Arial Unicode MS</vt:lpstr>
      <vt:lpstr>Times New Roman</vt:lpstr>
      <vt:lpstr>Retrospect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google1599204521</cp:lastModifiedBy>
  <cp:revision>36</cp:revision>
  <dcterms:created xsi:type="dcterms:W3CDTF">2024-05-02T13:52:00Z</dcterms:created>
  <dcterms:modified xsi:type="dcterms:W3CDTF">2024-08-16T13:13:06Z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52B1E38A50864D8E88BCDC408D8884E0_13</vt:lpwstr>
  </property>
  <property fmtid="{D5CDD505-2E9C-101B-9397-08002B2CF9AE}" pid="3" name="KSOProductBuildVer">
    <vt:lpwstr>1033-12.2.0.17153</vt:lpwstr>
  </property>
</Properties>
</file>